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317" r:id="rId10"/>
    <p:sldId id="269" r:id="rId11"/>
    <p:sldId id="318" r:id="rId12"/>
    <p:sldId id="319" r:id="rId13"/>
    <p:sldId id="273" r:id="rId14"/>
    <p:sldId id="274" r:id="rId15"/>
    <p:sldId id="275" r:id="rId16"/>
    <p:sldId id="320" r:id="rId17"/>
    <p:sldId id="277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6" r:id="rId27"/>
    <p:sldId id="285" r:id="rId28"/>
    <p:sldId id="287" r:id="rId29"/>
    <p:sldId id="288" r:id="rId30"/>
    <p:sldId id="289" r:id="rId31"/>
    <p:sldId id="290" r:id="rId32"/>
    <p:sldId id="291" r:id="rId33"/>
    <p:sldId id="293" r:id="rId34"/>
    <p:sldId id="292" r:id="rId35"/>
    <p:sldId id="321" r:id="rId36"/>
    <p:sldId id="298" r:id="rId37"/>
    <p:sldId id="297" r:id="rId38"/>
    <p:sldId id="299" r:id="rId39"/>
    <p:sldId id="300" r:id="rId40"/>
    <p:sldId id="302" r:id="rId41"/>
    <p:sldId id="303" r:id="rId42"/>
    <p:sldId id="304" r:id="rId4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 varScale="1">
        <p:scale>
          <a:sx n="70" d="100"/>
          <a:sy n="7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69A3E-046F-4C06-8F14-F39F4644BB6F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E6249-32DD-490E-81E0-DE526E875E7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37</a:t>
            </a:fld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38</a:t>
            </a:fld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39</a:t>
            </a:fld>
            <a:endParaRPr lang="pl-P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40</a:t>
            </a:fld>
            <a:endParaRPr lang="pl-P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41</a:t>
            </a:fld>
            <a:endParaRPr lang="pl-P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42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6249-32DD-490E-81E0-DE526E875E7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C704F8-B13B-4E8A-8E31-0D29C63BAC19}" type="datetimeFigureOut">
              <a:rPr lang="pl-PL" smtClean="0"/>
              <a:pPr/>
              <a:t>2012-01-09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92DA1F2-024A-4CB8-A8F4-2CE2D8FA29F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PRODUKTY GOTOWE</a:t>
            </a:r>
            <a:br>
              <a:rPr lang="pl-PL" dirty="0" smtClean="0"/>
            </a:br>
            <a:r>
              <a:rPr lang="pl-PL" dirty="0" smtClean="0"/>
              <a:t>I PRODUKCJA NIEZAKOŃCZONA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062912" cy="1752600"/>
          </a:xfrm>
        </p:spPr>
        <p:txBody>
          <a:bodyPr/>
          <a:lstStyle/>
          <a:p>
            <a:r>
              <a:rPr lang="pl-PL" dirty="0" smtClean="0"/>
              <a:t>1. KOSZT WYTWORZENIA PRODUKTÓW PRACY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PRODUKTY GOTOWE</a:t>
            </a:r>
            <a:br>
              <a:rPr lang="pl-PL" dirty="0" smtClean="0"/>
            </a:br>
            <a:r>
              <a:rPr lang="pl-PL" dirty="0" smtClean="0"/>
              <a:t>I PRODUKCJA NIEZAKOŃCZONA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062912" cy="1752600"/>
          </a:xfrm>
        </p:spPr>
        <p:txBody>
          <a:bodyPr/>
          <a:lstStyle/>
          <a:p>
            <a:r>
              <a:rPr lang="pl-PL" dirty="0" smtClean="0"/>
              <a:t>2. KRĄG KOSZTOWY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60648"/>
            <a:ext cx="8208912" cy="1656184"/>
          </a:xfrm>
        </p:spPr>
        <p:txBody>
          <a:bodyPr>
            <a:normAutofit/>
          </a:bodyPr>
          <a:lstStyle/>
          <a:p>
            <a:r>
              <a:rPr lang="pl-PL" dirty="0" smtClean="0"/>
              <a:t>Z zamkniętym kręgiem kosztów mamy do czynienia jedynie w przypadku III wariantu ewidencji kosztów: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907704" y="2132856"/>
            <a:ext cx="5174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Układ rodzajowy kosztów</a:t>
            </a:r>
            <a:endParaRPr lang="pl-PL" sz="3200" dirty="0"/>
          </a:p>
        </p:txBody>
      </p:sp>
      <p:sp>
        <p:nvSpPr>
          <p:cNvPr id="5" name="Strzałka w dół 4"/>
          <p:cNvSpPr/>
          <p:nvPr/>
        </p:nvSpPr>
        <p:spPr>
          <a:xfrm>
            <a:off x="4067944" y="2780928"/>
            <a:ext cx="720080" cy="93610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411760" y="3789040"/>
            <a:ext cx="4019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Rozliczenie kosztów</a:t>
            </a:r>
            <a:endParaRPr lang="pl-PL" sz="3200" dirty="0"/>
          </a:p>
        </p:txBody>
      </p:sp>
      <p:sp>
        <p:nvSpPr>
          <p:cNvPr id="7" name="Strzałka w dół 6"/>
          <p:cNvSpPr/>
          <p:nvPr/>
        </p:nvSpPr>
        <p:spPr>
          <a:xfrm>
            <a:off x="4067944" y="4509120"/>
            <a:ext cx="720080" cy="93610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0" y="5517232"/>
            <a:ext cx="94163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500" dirty="0" smtClean="0"/>
              <a:t>Układ funkcjonalno-podmiotowy kosztów</a:t>
            </a:r>
            <a:endParaRPr lang="pl-PL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179512" y="0"/>
            <a:ext cx="2016224" cy="1412776"/>
            <a:chOff x="395536" y="216024"/>
            <a:chExt cx="2376264" cy="1412776"/>
          </a:xfrm>
        </p:grpSpPr>
        <p:cxnSp>
          <p:nvCxnSpPr>
            <p:cNvPr id="5" name="Łącznik prosty 4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Łącznik prosty 5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" name="pole tekstowe 6"/>
            <p:cNvSpPr txBox="1"/>
            <p:nvPr/>
          </p:nvSpPr>
          <p:spPr>
            <a:xfrm>
              <a:off x="395536" y="216024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Konta bilansowe</a:t>
              </a:r>
              <a:endParaRPr lang="pl-PL" dirty="0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2123728" y="0"/>
            <a:ext cx="1944216" cy="1412776"/>
            <a:chOff x="395536" y="216024"/>
            <a:chExt cx="2376264" cy="1412776"/>
          </a:xfrm>
        </p:grpSpPr>
        <p:cxnSp>
          <p:nvCxnSpPr>
            <p:cNvPr id="10" name="Łącznik prosty 9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pole tekstowe 11"/>
            <p:cNvSpPr txBox="1"/>
            <p:nvPr/>
          </p:nvSpPr>
          <p:spPr>
            <a:xfrm>
              <a:off x="395536" y="216024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Koszty rodzajowe</a:t>
              </a:r>
              <a:endParaRPr lang="pl-PL" dirty="0"/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4427984" y="0"/>
            <a:ext cx="1800200" cy="1412776"/>
            <a:chOff x="395536" y="216024"/>
            <a:chExt cx="2376264" cy="1412776"/>
          </a:xfrm>
        </p:grpSpPr>
        <p:cxnSp>
          <p:nvCxnSpPr>
            <p:cNvPr id="14" name="Łącznik prosty 13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pole tekstowe 15"/>
            <p:cNvSpPr txBox="1"/>
            <p:nvPr/>
          </p:nvSpPr>
          <p:spPr>
            <a:xfrm>
              <a:off x="395536" y="216024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Rozliczenie kosztów</a:t>
              </a:r>
              <a:endParaRPr lang="pl-PL" dirty="0"/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6372200" y="0"/>
            <a:ext cx="1800200" cy="1412776"/>
            <a:chOff x="395536" y="216024"/>
            <a:chExt cx="2376264" cy="1412776"/>
          </a:xfrm>
        </p:grpSpPr>
        <p:cxnSp>
          <p:nvCxnSpPr>
            <p:cNvPr id="22" name="Łącznik prosty 21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pole tekstowe 23"/>
            <p:cNvSpPr txBox="1"/>
            <p:nvPr/>
          </p:nvSpPr>
          <p:spPr>
            <a:xfrm>
              <a:off x="395536" y="216024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Układ</a:t>
              </a:r>
            </a:p>
            <a:p>
              <a:pPr algn="ctr"/>
              <a:r>
                <a:rPr lang="pl-PL" dirty="0" smtClean="0"/>
                <a:t>funkcjonalny</a:t>
              </a:r>
              <a:endParaRPr lang="pl-PL" dirty="0"/>
            </a:p>
          </p:txBody>
        </p:sp>
      </p:grpSp>
      <p:cxnSp>
        <p:nvCxnSpPr>
          <p:cNvPr id="32" name="Łącznik prosty ze strzałką 31"/>
          <p:cNvCxnSpPr/>
          <p:nvPr/>
        </p:nvCxnSpPr>
        <p:spPr>
          <a:xfrm>
            <a:off x="1547664" y="98072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>
            <a:off x="5724128" y="98072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3" name="Grupa 42"/>
          <p:cNvGrpSpPr/>
          <p:nvPr/>
        </p:nvGrpSpPr>
        <p:grpSpPr>
          <a:xfrm>
            <a:off x="179512" y="980728"/>
            <a:ext cx="7560840" cy="2016224"/>
            <a:chOff x="683568" y="980728"/>
            <a:chExt cx="7056784" cy="2016224"/>
          </a:xfrm>
        </p:grpSpPr>
        <p:cxnSp>
          <p:nvCxnSpPr>
            <p:cNvPr id="35" name="Łącznik prosty 34"/>
            <p:cNvCxnSpPr/>
            <p:nvPr/>
          </p:nvCxnSpPr>
          <p:spPr>
            <a:xfrm>
              <a:off x="7740352" y="980728"/>
              <a:ext cx="0" cy="8640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Łącznik prosty 36"/>
            <p:cNvCxnSpPr/>
            <p:nvPr/>
          </p:nvCxnSpPr>
          <p:spPr>
            <a:xfrm flipH="1">
              <a:off x="683568" y="1844824"/>
              <a:ext cx="70567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Łącznik prosty 38"/>
            <p:cNvCxnSpPr/>
            <p:nvPr/>
          </p:nvCxnSpPr>
          <p:spPr>
            <a:xfrm>
              <a:off x="683568" y="1844824"/>
              <a:ext cx="0" cy="11521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Łącznik prosty ze strzałką 40"/>
            <p:cNvCxnSpPr/>
            <p:nvPr/>
          </p:nvCxnSpPr>
          <p:spPr>
            <a:xfrm>
              <a:off x="683568" y="2996952"/>
              <a:ext cx="79208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a 43"/>
          <p:cNvGrpSpPr/>
          <p:nvPr/>
        </p:nvGrpSpPr>
        <p:grpSpPr>
          <a:xfrm>
            <a:off x="251520" y="2060848"/>
            <a:ext cx="2016224" cy="1412776"/>
            <a:chOff x="395536" y="216024"/>
            <a:chExt cx="2376264" cy="1412776"/>
          </a:xfrm>
        </p:grpSpPr>
        <p:cxnSp>
          <p:nvCxnSpPr>
            <p:cNvPr id="45" name="Łącznik prosty 44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7" name="pole tekstowe 46"/>
            <p:cNvSpPr txBox="1"/>
            <p:nvPr/>
          </p:nvSpPr>
          <p:spPr>
            <a:xfrm>
              <a:off x="395536" y="216024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Wyroby </a:t>
              </a:r>
            </a:p>
            <a:p>
              <a:pPr algn="ctr"/>
              <a:r>
                <a:rPr lang="pl-PL" dirty="0" smtClean="0"/>
                <a:t>gotowe</a:t>
              </a:r>
              <a:endParaRPr lang="pl-PL" dirty="0"/>
            </a:p>
          </p:txBody>
        </p:sp>
      </p:grpSp>
      <p:grpSp>
        <p:nvGrpSpPr>
          <p:cNvPr id="48" name="Grupa 47"/>
          <p:cNvGrpSpPr/>
          <p:nvPr/>
        </p:nvGrpSpPr>
        <p:grpSpPr>
          <a:xfrm>
            <a:off x="2843808" y="1484784"/>
            <a:ext cx="1800200" cy="1988840"/>
            <a:chOff x="395536" y="-360040"/>
            <a:chExt cx="2376264" cy="1988840"/>
          </a:xfrm>
        </p:grpSpPr>
        <p:cxnSp>
          <p:nvCxnSpPr>
            <p:cNvPr id="49" name="Łącznik prosty 48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pole tekstowe 50"/>
            <p:cNvSpPr txBox="1"/>
            <p:nvPr/>
          </p:nvSpPr>
          <p:spPr>
            <a:xfrm>
              <a:off x="395536" y="-360040"/>
              <a:ext cx="237626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Koszt wytworzenia sprzedanych produktów</a:t>
              </a:r>
              <a:endParaRPr lang="pl-PL" dirty="0"/>
            </a:p>
          </p:txBody>
        </p:sp>
      </p:grpSp>
      <p:cxnSp>
        <p:nvCxnSpPr>
          <p:cNvPr id="52" name="Łącznik prosty ze strzałką 51"/>
          <p:cNvCxnSpPr/>
          <p:nvPr/>
        </p:nvCxnSpPr>
        <p:spPr>
          <a:xfrm>
            <a:off x="1835696" y="2996952"/>
            <a:ext cx="14401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4" name="Grupa 53"/>
          <p:cNvGrpSpPr/>
          <p:nvPr/>
        </p:nvGrpSpPr>
        <p:grpSpPr>
          <a:xfrm>
            <a:off x="6084168" y="2996952"/>
            <a:ext cx="1800200" cy="2736304"/>
            <a:chOff x="395536" y="72008"/>
            <a:chExt cx="2376264" cy="2736304"/>
          </a:xfrm>
        </p:grpSpPr>
        <p:cxnSp>
          <p:nvCxnSpPr>
            <p:cNvPr id="55" name="Łącznik prosty 54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Łącznik prosty 55"/>
            <p:cNvCxnSpPr/>
            <p:nvPr/>
          </p:nvCxnSpPr>
          <p:spPr>
            <a:xfrm flipH="1">
              <a:off x="1536143" y="836712"/>
              <a:ext cx="11521" cy="1971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pole tekstowe 56"/>
            <p:cNvSpPr txBox="1"/>
            <p:nvPr/>
          </p:nvSpPr>
          <p:spPr>
            <a:xfrm>
              <a:off x="395536" y="72008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Wynik finansowy</a:t>
              </a:r>
              <a:endParaRPr lang="pl-PL" dirty="0"/>
            </a:p>
          </p:txBody>
        </p:sp>
      </p:grpSp>
      <p:cxnSp>
        <p:nvCxnSpPr>
          <p:cNvPr id="60" name="Łącznik prosty ze strzałką 59"/>
          <p:cNvCxnSpPr/>
          <p:nvPr/>
        </p:nvCxnSpPr>
        <p:spPr>
          <a:xfrm>
            <a:off x="3419872" y="836712"/>
            <a:ext cx="3240360" cy="34563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/>
          <p:nvPr/>
        </p:nvCxnSpPr>
        <p:spPr>
          <a:xfrm flipV="1">
            <a:off x="4067944" y="908720"/>
            <a:ext cx="936104" cy="2088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/>
          <p:nvPr/>
        </p:nvCxnSpPr>
        <p:spPr>
          <a:xfrm>
            <a:off x="5580112" y="1124744"/>
            <a:ext cx="1728192" cy="32403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PRODUKTY GOTOWE</a:t>
            </a:r>
            <a:br>
              <a:rPr lang="pl-PL" dirty="0" smtClean="0"/>
            </a:br>
            <a:r>
              <a:rPr lang="pl-PL" dirty="0" smtClean="0"/>
              <a:t>I PRODUKCJA NIEZAKOŃCZONA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062912" cy="1752600"/>
          </a:xfrm>
        </p:spPr>
        <p:txBody>
          <a:bodyPr/>
          <a:lstStyle/>
          <a:p>
            <a:r>
              <a:rPr lang="pl-PL" dirty="0" smtClean="0"/>
              <a:t>3. ODPISY AKTUALIZUJACE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9512" y="188640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 smtClean="0"/>
              <a:t>W wyniku utraty cech użytkowych lub przydatności spowodowanej uszkodzeniem (zepsuciem) produktów oraz przy obniżce cen następuje obniżenie wartości zapasu produktów.</a:t>
            </a:r>
          </a:p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Odpisy aktualizujące wartość produktów gotowych i produkcji niezakończonej dokonane w związku z utratą wartości tych składników oraz wynikające z wyceny według cen sprzedaży netto zamiast według kosztów wytworzenia - zalicza się do kosztu wytworzenia sprzedanych produktów uznając konto Odpisy aktualizacyjne wyrobów gotowych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23528" y="404664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dirty="0" smtClean="0"/>
              <a:t>W przypadku ustania przyczyny, dla której dokonano odpisu aktualizującego wartość powyższych aktywów, w tym również odpisu z tytułu trwałej utraty wartości, równowartość całości lub odpowiedniej części uprzednio dokonanego odpisu aktualizującego zwiększa wartość danego składnika aktywów (</a:t>
            </a:r>
            <a:r>
              <a:rPr lang="pl-PL" sz="3200" dirty="0" err="1" smtClean="0"/>
              <a:t>Dt</a:t>
            </a:r>
            <a:r>
              <a:rPr lang="pl-PL" sz="3200" dirty="0" smtClean="0"/>
              <a:t> </a:t>
            </a:r>
            <a:r>
              <a:rPr lang="pl-PL" sz="3200" dirty="0" err="1" smtClean="0"/>
              <a:t>Odposy</a:t>
            </a:r>
            <a:r>
              <a:rPr lang="pl-PL" sz="3200" dirty="0" smtClean="0"/>
              <a:t> aktualizacyjne wyrobów gotowych) i podlega zaliczeniu do pozostałych przychodów operacyjnych.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3568" y="1412776"/>
            <a:ext cx="2376264" cy="1440160"/>
            <a:chOff x="395536" y="188640"/>
            <a:chExt cx="2376264" cy="1440160"/>
          </a:xfrm>
        </p:grpSpPr>
        <p:cxnSp>
          <p:nvCxnSpPr>
            <p:cNvPr id="5" name="Łącznik prosty 4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Łącznik prosty 5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" name="pole tekstowe 6"/>
            <p:cNvSpPr txBox="1"/>
            <p:nvPr/>
          </p:nvSpPr>
          <p:spPr>
            <a:xfrm>
              <a:off x="395536" y="188640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Wyroby </a:t>
              </a:r>
            </a:p>
            <a:p>
              <a:pPr algn="ctr"/>
              <a:r>
                <a:rPr lang="pl-PL" dirty="0" smtClean="0"/>
                <a:t>gotowe</a:t>
              </a:r>
              <a:endParaRPr lang="pl-PL" dirty="0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3275856" y="1196752"/>
            <a:ext cx="2376264" cy="1656184"/>
            <a:chOff x="395536" y="-27384"/>
            <a:chExt cx="2376264" cy="1656184"/>
          </a:xfrm>
        </p:grpSpPr>
        <p:cxnSp>
          <p:nvCxnSpPr>
            <p:cNvPr id="9" name="Łącznik prosty 8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pole tekstowe 10"/>
            <p:cNvSpPr txBox="1"/>
            <p:nvPr/>
          </p:nvSpPr>
          <p:spPr>
            <a:xfrm>
              <a:off x="395536" y="-27384"/>
              <a:ext cx="2376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Odpisy aktualizacyjne wyrobów</a:t>
              </a:r>
              <a:endParaRPr lang="pl-PL" dirty="0"/>
            </a:p>
          </p:txBody>
        </p:sp>
      </p:grpSp>
      <p:sp>
        <p:nvSpPr>
          <p:cNvPr id="12" name="pole tekstowe 11"/>
          <p:cNvSpPr txBox="1"/>
          <p:nvPr/>
        </p:nvSpPr>
        <p:spPr>
          <a:xfrm>
            <a:off x="971600" y="220486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SP.</a:t>
            </a:r>
            <a:endParaRPr lang="pl-PL" dirty="0"/>
          </a:p>
        </p:txBody>
      </p:sp>
      <p:grpSp>
        <p:nvGrpSpPr>
          <p:cNvPr id="13" name="Grupa 12"/>
          <p:cNvGrpSpPr/>
          <p:nvPr/>
        </p:nvGrpSpPr>
        <p:grpSpPr>
          <a:xfrm>
            <a:off x="5796136" y="1080120"/>
            <a:ext cx="2376264" cy="1772816"/>
            <a:chOff x="395536" y="-144016"/>
            <a:chExt cx="2376264" cy="1772816"/>
          </a:xfrm>
        </p:grpSpPr>
        <p:cxnSp>
          <p:nvCxnSpPr>
            <p:cNvPr id="14" name="Łącznik prosty 13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6" name="pole tekstowe 15"/>
            <p:cNvSpPr txBox="1"/>
            <p:nvPr/>
          </p:nvSpPr>
          <p:spPr>
            <a:xfrm>
              <a:off x="395536" y="-144016"/>
              <a:ext cx="2376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Koszt wytworzenia sprzedanych produktów</a:t>
              </a:r>
              <a:endParaRPr lang="pl-PL" dirty="0"/>
            </a:p>
          </p:txBody>
        </p:sp>
      </p:grpSp>
      <p:sp>
        <p:nvSpPr>
          <p:cNvPr id="17" name="Strzałka w lewo i prawo 16"/>
          <p:cNvSpPr/>
          <p:nvPr/>
        </p:nvSpPr>
        <p:spPr>
          <a:xfrm>
            <a:off x="4716016" y="2276872"/>
            <a:ext cx="1800200" cy="216024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251520" y="4293096"/>
            <a:ext cx="1787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Wartość </a:t>
            </a:r>
          </a:p>
          <a:p>
            <a:r>
              <a:rPr lang="pl-PL" sz="2400" b="1" dirty="0" smtClean="0"/>
              <a:t>bilansowa </a:t>
            </a:r>
          </a:p>
          <a:p>
            <a:r>
              <a:rPr lang="pl-PL" sz="2400" b="1" dirty="0" smtClean="0"/>
              <a:t>wyrobów</a:t>
            </a:r>
            <a:endParaRPr lang="pl-PL" sz="2400" b="1" dirty="0"/>
          </a:p>
        </p:txBody>
      </p:sp>
      <p:sp>
        <p:nvSpPr>
          <p:cNvPr id="20" name="Objaśnienie ze strzałką w dół 19"/>
          <p:cNvSpPr/>
          <p:nvPr/>
        </p:nvSpPr>
        <p:spPr>
          <a:xfrm>
            <a:off x="1043608" y="404664"/>
            <a:ext cx="1656184" cy="864096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Konto główne</a:t>
            </a:r>
            <a:endParaRPr lang="pl-PL" dirty="0"/>
          </a:p>
        </p:txBody>
      </p:sp>
      <p:sp>
        <p:nvSpPr>
          <p:cNvPr id="21" name="Objaśnienie ze strzałką w dół 20"/>
          <p:cNvSpPr/>
          <p:nvPr/>
        </p:nvSpPr>
        <p:spPr>
          <a:xfrm>
            <a:off x="3635896" y="404664"/>
            <a:ext cx="1656184" cy="864096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Konto korygujące</a:t>
            </a:r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2123728" y="450912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 smtClean="0"/>
              <a:t>=</a:t>
            </a:r>
            <a:endParaRPr lang="pl-PL" b="1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2699792" y="4149080"/>
            <a:ext cx="31085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Wartość </a:t>
            </a:r>
          </a:p>
          <a:p>
            <a:r>
              <a:rPr lang="pl-PL" sz="2400" b="1" dirty="0" smtClean="0"/>
              <a:t>ewidencyjna</a:t>
            </a:r>
          </a:p>
          <a:p>
            <a:r>
              <a:rPr lang="pl-PL" sz="2400" b="1" dirty="0" smtClean="0"/>
              <a:t>wyrobów </a:t>
            </a:r>
          </a:p>
          <a:p>
            <a:r>
              <a:rPr lang="pl-PL" sz="2400" b="1" dirty="0" smtClean="0"/>
              <a:t>(koszt wytworzenia)</a:t>
            </a:r>
            <a:endParaRPr lang="pl-PL" sz="2400" b="1" dirty="0"/>
          </a:p>
        </p:txBody>
      </p:sp>
      <p:sp>
        <p:nvSpPr>
          <p:cNvPr id="24" name="Strzałka w dół 23"/>
          <p:cNvSpPr/>
          <p:nvPr/>
        </p:nvSpPr>
        <p:spPr>
          <a:xfrm rot="18921001">
            <a:off x="1751631" y="2408911"/>
            <a:ext cx="360040" cy="195786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ole tekstowe 24"/>
          <p:cNvSpPr txBox="1"/>
          <p:nvPr/>
        </p:nvSpPr>
        <p:spPr>
          <a:xfrm>
            <a:off x="5724128" y="4365104"/>
            <a:ext cx="421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/>
              <a:t>-</a:t>
            </a:r>
            <a:endParaRPr lang="pl-PL" b="1" dirty="0"/>
          </a:p>
        </p:txBody>
      </p:sp>
      <p:sp>
        <p:nvSpPr>
          <p:cNvPr id="27" name="Prostokąt 26"/>
          <p:cNvSpPr/>
          <p:nvPr/>
        </p:nvSpPr>
        <p:spPr>
          <a:xfrm>
            <a:off x="6303158" y="4077072"/>
            <a:ext cx="284084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Odpisy </a:t>
            </a:r>
          </a:p>
          <a:p>
            <a:r>
              <a:rPr lang="pl-PL" sz="2800" b="1" dirty="0" smtClean="0"/>
              <a:t>aktualizacyjne </a:t>
            </a:r>
          </a:p>
          <a:p>
            <a:r>
              <a:rPr lang="pl-PL" sz="2800" b="1" dirty="0" smtClean="0"/>
              <a:t>wyrobów</a:t>
            </a:r>
            <a:endParaRPr lang="pl-PL" sz="2800" b="1" dirty="0"/>
          </a:p>
        </p:txBody>
      </p:sp>
      <p:sp>
        <p:nvSpPr>
          <p:cNvPr id="28" name="Strzałka w dół 27"/>
          <p:cNvSpPr/>
          <p:nvPr/>
        </p:nvSpPr>
        <p:spPr>
          <a:xfrm rot="18921001">
            <a:off x="5424039" y="2408911"/>
            <a:ext cx="360040" cy="195786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PRODUKTY GOTOWE</a:t>
            </a:r>
            <a:br>
              <a:rPr lang="pl-PL" dirty="0" smtClean="0"/>
            </a:br>
            <a:r>
              <a:rPr lang="pl-PL" dirty="0" smtClean="0"/>
              <a:t>I PRODUKCJA NIEZAKOŃCZONA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062912" cy="1752600"/>
          </a:xfrm>
        </p:spPr>
        <p:txBody>
          <a:bodyPr/>
          <a:lstStyle/>
          <a:p>
            <a:r>
              <a:rPr lang="pl-PL" dirty="0" smtClean="0"/>
              <a:t>4. NIEDOBORY I NADWYŻKI INWENTARYZACYJNE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57158" y="571480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Zgodnie z prawem bilansowym jednostki przeprowadzają na ostatni dzień każdego roku obrotowego inwentaryzację m.in. rzeczowych składników aktywów obrotowych drogą spisu ich ilości z natury, wyceny tych ilości, porównania wartości z danymi z ksiąg rachunkowych oraz wyjaśnienia i rozliczenia ewentualnych różnic.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Ujawnione w toku inwentaryzacji różnice między stanem rzeczywistym a stanem wykazanym w księgach rachunkowych stanowią niedobory lub nadwyżki, które należy wyjaśnić i rozliczyć w księgach tego roku obrotowego, na który przypadał termin inwentaryzacji.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285728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Ujemne różnice inwentaryzacyjne mogą być zakwalifikowane jako niedobory:</a:t>
            </a:r>
          </a:p>
          <a:p>
            <a:endParaRPr lang="pl-PL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niezawinione, tj. spowodowane przyczynami niezależnymi od osób odpowiedzialnych materialnie za powierzone im składniki aktywów, stanowiące m.in. niedobory powstałe w wyniku zdarzeń losowych, niedobory pozorne, wynikające np. z błędów pomiaru zużycia,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r>
              <a:rPr lang="pl-PL" sz="2400" dirty="0" smtClean="0"/>
              <a:t>- zawinione, tj. powstałe w wyniku błędów osób odpowiedzialnych materialnie.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285728"/>
            <a:ext cx="857256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dirty="0" smtClean="0"/>
              <a:t>Produkty pracy obejmują wytworzone (lub wykonane we własnym zakresie) wyroby gotowe (roboty i usługi przemysłowe) oraz produkcję niezakończoną. </a:t>
            </a:r>
          </a:p>
          <a:p>
            <a:pPr algn="just"/>
            <a:r>
              <a:rPr lang="pl-PL" sz="2200" b="1" dirty="0" smtClean="0"/>
              <a:t>Wyroby gotowe </a:t>
            </a:r>
            <a:r>
              <a:rPr lang="pl-PL" sz="2200" dirty="0" smtClean="0"/>
              <a:t>to produkty pracy, które w danej jednostce przeszły wszystkie fazy przetwarzania, spełniają wymagania określone przez normy jakościowe, techniczne i handlowe, stanowią wartość użytkową oraz są przeznaczone na sprzedaż.</a:t>
            </a:r>
          </a:p>
          <a:p>
            <a:pPr algn="just"/>
            <a:r>
              <a:rPr lang="pl-PL" sz="2200" dirty="0" smtClean="0"/>
              <a:t>Pozostała część efektu procesu produkcyjnego, która nie spełnia powyższych warunków, stanowi produkcję niezakończoną obejmującą:</a:t>
            </a:r>
          </a:p>
          <a:p>
            <a:pPr algn="just"/>
            <a:r>
              <a:rPr lang="pl-PL" sz="2200" dirty="0" smtClean="0"/>
              <a:t>1) </a:t>
            </a:r>
            <a:r>
              <a:rPr lang="pl-PL" sz="2200" b="1" dirty="0" smtClean="0"/>
              <a:t>półprodukty</a:t>
            </a:r>
            <a:r>
              <a:rPr lang="pl-PL" sz="2200" dirty="0" smtClean="0"/>
              <a:t> - składowane przejściowo przed dalszym przerobem produkty pracy, które przeszły określone zamknięte cykle przetwarzania, ale nie wszystkie (mogą być również przeznaczone do sprzedaży),</a:t>
            </a:r>
          </a:p>
          <a:p>
            <a:pPr algn="just"/>
            <a:r>
              <a:rPr lang="pl-PL" sz="2200" dirty="0" smtClean="0"/>
              <a:t>2) </a:t>
            </a:r>
            <a:r>
              <a:rPr lang="pl-PL" sz="2200" b="1" dirty="0" smtClean="0"/>
              <a:t>produkty w toku </a:t>
            </a:r>
            <a:r>
              <a:rPr lang="pl-PL" sz="2200" dirty="0" smtClean="0"/>
              <a:t>- produkty pracy znajdujące się w trakcie określonej otwartej fazy przetwarzania.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42844" y="214290"/>
            <a:ext cx="87868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Ujawnione niedobory wyrobów gotowych i produkcji w toku podlegają ewidencji na koncie </a:t>
            </a:r>
            <a:r>
              <a:rPr lang="pl-PL" sz="2400" b="1" i="1" dirty="0" smtClean="0"/>
              <a:t>Rozliczenie niedoborów i szkód</a:t>
            </a:r>
            <a:r>
              <a:rPr lang="pl-PL" sz="2400" dirty="0" smtClean="0"/>
              <a:t> w wartości wynikającej z ewidencji danego składnika uwzględniającej ewentualne odchylenia od cen ewidencyjnych.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W celu umożliwienia ustalania zmiany stanu produktów na koncie Rozliczenie kosztów w przypadku porównawczego rachunku zysków i strat, należy dokonać zapisu uszczelniającego krąg kosztowy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(</a:t>
            </a:r>
            <a:r>
              <a:rPr lang="pl-PL" sz="2400" b="1" i="1" dirty="0" err="1" smtClean="0"/>
              <a:t>Dt</a:t>
            </a:r>
            <a:r>
              <a:rPr lang="pl-PL" sz="2400" b="1" i="1" dirty="0" smtClean="0"/>
              <a:t> Rozliczenie kosztów </a:t>
            </a:r>
          </a:p>
          <a:p>
            <a:pPr algn="just"/>
            <a:r>
              <a:rPr lang="pl-PL" sz="2400" b="1" i="1" dirty="0"/>
              <a:t> </a:t>
            </a:r>
            <a:r>
              <a:rPr lang="pl-PL" sz="2400" b="1" i="1" dirty="0" err="1" smtClean="0"/>
              <a:t>Ct</a:t>
            </a:r>
            <a:r>
              <a:rPr lang="pl-PL" sz="2400" b="1" i="1" dirty="0" smtClean="0"/>
              <a:t> Koszt wytworzenia produktów na własne potrzeby</a:t>
            </a:r>
            <a:r>
              <a:rPr lang="pl-PL" sz="2400" dirty="0" smtClean="0"/>
              <a:t>).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285728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Niedobory niezawinione, w zależności od przyczyny powstania, podlegają przeksięgowaniu na konto: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b="1" i="1" dirty="0" smtClean="0"/>
              <a:t>Straty nadzwyczajne </a:t>
            </a:r>
            <a:r>
              <a:rPr lang="pl-PL" sz="2400" dirty="0" smtClean="0"/>
              <a:t>- jeżeli niedobory powstały w wyniku zdarzeń trudnych do przewidzenia, poza działalnością operacyjną jednostki i nie są związane z ogólnym ryzykiem jej prowadzenia,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b="1" i="1" dirty="0" smtClean="0"/>
              <a:t>Pozostałe koszty operacyjne </a:t>
            </a:r>
            <a:r>
              <a:rPr lang="pl-PL" sz="2400" dirty="0" smtClean="0"/>
              <a:t>- jeżeli niedobory powstały z przyczyn uzasadniających zwolnienie osób od odpowiedzialności materialnej, • </a:t>
            </a:r>
            <a:r>
              <a:rPr lang="pl-PL" sz="2400" b="1" i="1" dirty="0" smtClean="0"/>
              <a:t>Rozliczenie nadwyżek </a:t>
            </a:r>
            <a:r>
              <a:rPr lang="pl-PL" sz="2400" dirty="0" smtClean="0"/>
              <a:t>- jeżeli są to niedobory, które mogą być skompensowane z nadwyżkami, gdyż dotyczą tej samej osoby i zostały stwierdzone w toku tej samej inwentaryzacji w podobnych asortymentach. </a:t>
            </a:r>
          </a:p>
          <a:p>
            <a:pPr algn="just"/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214290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Niedobory zawinione natomiast, w zależności od opinii osób odpowiedzialnych materialnie za powierzone składniki aktywów, podlegają przeksięgowaniu na konto:</a:t>
            </a:r>
          </a:p>
          <a:p>
            <a:endParaRPr lang="pl-PL" sz="2400" dirty="0" smtClean="0"/>
          </a:p>
          <a:p>
            <a:r>
              <a:rPr lang="pl-PL" sz="2400" dirty="0" smtClean="0"/>
              <a:t>• </a:t>
            </a:r>
            <a:r>
              <a:rPr lang="pl-PL" sz="2400" b="1" i="1" dirty="0" smtClean="0"/>
              <a:t>Inne rozrachunki z pracownikami</a:t>
            </a:r>
            <a:r>
              <a:rPr lang="pl-PL" sz="2400" dirty="0" smtClean="0"/>
              <a:t> - jeżeli osoby odpowiedzialne materialnie wyrażają pisemną zgodę na pokrycie niedoboru,</a:t>
            </a:r>
          </a:p>
          <a:p>
            <a:r>
              <a:rPr lang="pl-PL" sz="2400" b="1" i="1" dirty="0" smtClean="0"/>
              <a:t>• Roszczenia sporne </a:t>
            </a:r>
            <a:r>
              <a:rPr lang="pl-PL" sz="2400" dirty="0" smtClean="0"/>
              <a:t>-jeżeli osoby odpowiedzialne materialnie nie wyrażają zgody na pokrycie niedoboru.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42844" y="428604"/>
            <a:ext cx="87868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Roszczenie z tytułu niedoboru ustala kierownik jednostki w wysokości kwoty:</a:t>
            </a:r>
          </a:p>
          <a:p>
            <a:endParaRPr lang="pl-PL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wynikającej z ewidencji,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wyższej od ewidencyjnej wartości niedoboru - różnicę pomiędzy wysokością niedoboru a wartością roszczenia zalicza się do rozliczeń międzyokresowych przychodów, obciążając jednocześnie konto </a:t>
            </a:r>
            <a:r>
              <a:rPr lang="pl-PL" sz="2400" b="1" i="1" dirty="0" smtClean="0"/>
              <a:t>Rozliczenie niedoborów i szkód</a:t>
            </a:r>
            <a:r>
              <a:rPr lang="pl-PL" sz="2400" dirty="0" smtClean="0"/>
              <a:t>,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r>
              <a:rPr lang="pl-PL" sz="2400" dirty="0" smtClean="0"/>
              <a:t>- niższej od ewidencyjnej wartości niedoboru - różnicę odnosi się w ciężar pozostałych kosztów operacyjnych, uznając jednocześnie konto </a:t>
            </a:r>
            <a:r>
              <a:rPr lang="pl-PL" sz="2400" b="1" i="1" dirty="0" smtClean="0"/>
              <a:t>Rozliczenie niedoborów i szkód.</a:t>
            </a:r>
            <a:endParaRPr lang="pl-PL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214290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W przypadku braku zgody na pokrycie niedoboru jednostka kieruje sprawę na drogę postępowania sądowego, co wiąże się z dokonaniem odpisu aktualizującego dotyczącego kwoty spornej w ciężar pozostałych kosztów operacyjnych.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Wyrok sądu stwierdzający wygraną jednostki spowoduje powstanie rozliczeń międzyokresowych przychodów w wyniku zasądzonych na korzyść firmy kosztów postępowania sądowego i odsetek za zwłokę w zapłacie.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W momencie uregulowania należności przez pracownika kwoty te podlegają zarachowaniu na pozostałe przychody operacyjne (koszty sądowe) i przychody finansowe (odsetki).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85720" y="58847"/>
            <a:ext cx="864399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W przypadku wyroku stwierdzającego wygranie sprawy przez pracownika, następuje zmniejszenie utworzonego wcześniej odpisu aktualizującego oraz dokonanie rozliczeń międzyokresowych przychodów w kwocie stanowiącej różnicę pomiędzy wartością ewidencyjną niedoboru a ustalonym roszczeniem. </a:t>
            </a:r>
          </a:p>
          <a:p>
            <a:pPr algn="just"/>
            <a:r>
              <a:rPr lang="pl-PL" sz="2400" dirty="0" smtClean="0"/>
              <a:t>Nadwyżki inwentaryzacyjne wyrobów gotowych i produkcji niezakończonej podlegają ewidencji na koncie </a:t>
            </a:r>
            <a:r>
              <a:rPr lang="pl-PL" sz="2400" b="1" i="1" dirty="0" smtClean="0"/>
              <a:t>Rozliczenie nadwyżek</a:t>
            </a:r>
            <a:r>
              <a:rPr lang="pl-PL" sz="2400" dirty="0" smtClean="0"/>
              <a:t>, a następnie przeksięgowaniu na konto:</a:t>
            </a:r>
          </a:p>
          <a:p>
            <a:pPr algn="just"/>
            <a:r>
              <a:rPr lang="pl-PL" sz="2400" dirty="0" smtClean="0"/>
              <a:t>•	</a:t>
            </a:r>
            <a:r>
              <a:rPr lang="pl-PL" sz="2400" b="1" i="1" dirty="0" smtClean="0"/>
              <a:t>Rozliczenie niedoborów i szkód </a:t>
            </a:r>
            <a:r>
              <a:rPr lang="pl-PL" sz="2400" dirty="0" smtClean="0"/>
              <a:t>- jeżeli nadwyżki podlegają kompensacie z niedoborami,</a:t>
            </a:r>
          </a:p>
          <a:p>
            <a:pPr algn="just"/>
            <a:r>
              <a:rPr lang="pl-PL" sz="2400" dirty="0" smtClean="0"/>
              <a:t>•	</a:t>
            </a:r>
            <a:r>
              <a:rPr lang="pl-PL" sz="2400" b="1" i="1" dirty="0" smtClean="0"/>
              <a:t>Pozostałe przychody operacyjne </a:t>
            </a:r>
            <a:r>
              <a:rPr lang="pl-PL" sz="2400" dirty="0" smtClean="0"/>
              <a:t>- w pozostałych przypadkach.</a:t>
            </a:r>
          </a:p>
          <a:p>
            <a:pPr algn="just"/>
            <a:r>
              <a:rPr lang="pl-PL" sz="2400" dirty="0" smtClean="0"/>
              <a:t>Podobnie jak w przypadku niedoborów powstanie nadwyżki wymaga dokonania tzw. zapisu uszczelniającego krąg kosztowy.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PRODUKTY GOTOWE</a:t>
            </a:r>
            <a:br>
              <a:rPr lang="pl-PL" dirty="0" smtClean="0"/>
            </a:br>
            <a:r>
              <a:rPr lang="pl-PL" dirty="0" smtClean="0"/>
              <a:t>I PRODUKCJA NIEZAKOŃCZONA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062912" cy="1752600"/>
          </a:xfrm>
        </p:spPr>
        <p:txBody>
          <a:bodyPr/>
          <a:lstStyle/>
          <a:p>
            <a:r>
              <a:rPr lang="pl-PL" dirty="0" smtClean="0"/>
              <a:t>5. BRAKI PRODUKCYJNE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42844" y="474345"/>
            <a:ext cx="88583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W jednostkach produkcyjnych, których podstawowym celem jest wytwarzanie i sprzedaż produktów gotowych, w trakcie procesu produkcji lub w fazie składowania wyrobów mogą zostać stwierdzone tzw. braki produkcyjne, tj. wadliwe produkty, które nie spełniają określonych norm jakościowych właściwych dla pełnowartościowego wyrobu gotowego.</a:t>
            </a:r>
          </a:p>
          <a:p>
            <a:endParaRPr lang="pl-PL" sz="2400" b="1" dirty="0" smtClean="0"/>
          </a:p>
          <a:p>
            <a:r>
              <a:rPr lang="pl-PL" sz="2400" b="1" dirty="0" smtClean="0"/>
              <a:t>W zależności od rodzaju wady produkty te stanowią braki nienaprawiane lub naprawialne. Wartość ewidencyjna wykrytych produktów wadliwych podlega przeksięgowaniu z kont Produkcja podstawowa (w przypadku wystąpienia braków w fazie produkcji) lub Wyroby gotowe do rozliczenia na konto Rozliczenie braków produkcyjnych.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285728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Dla zapewnienia prawidłowego sporządzenia porównawczego rachunku zysku i strat z wykorzystaniem konta </a:t>
            </a:r>
            <a:r>
              <a:rPr lang="pl-PL" sz="2400" b="1" i="1" dirty="0" smtClean="0"/>
              <a:t>Rozliczenie kosztów</a:t>
            </a:r>
            <a:r>
              <a:rPr lang="pl-PL" sz="2400" dirty="0" smtClean="0"/>
              <a:t>, operacje przeksięgowania braków wymagają dokonania równoległych tzw. zapisów uszczelniających krąg kosztowy.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Uszczelnienie kosztów polega na uznaniu konta </a:t>
            </a:r>
            <a:r>
              <a:rPr lang="pl-PL" sz="2400" b="1" i="1" dirty="0" smtClean="0"/>
              <a:t>Koszt wytworzenia produktów </a:t>
            </a:r>
            <a:r>
              <a:rPr lang="pl-PL" sz="2400" dirty="0" smtClean="0"/>
              <a:t>na własne potrzeby oraz obciążeniu konta </a:t>
            </a:r>
            <a:r>
              <a:rPr lang="pl-PL" sz="2400" b="1" i="1" dirty="0" smtClean="0"/>
              <a:t>Rozliczenie kosztów</a:t>
            </a:r>
            <a:r>
              <a:rPr lang="pl-PL" sz="2400" dirty="0" smtClean="0"/>
              <a:t>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W sytuacji gdy część braków „powróci" np. po obniżonej cenie na konto </a:t>
            </a:r>
            <a:r>
              <a:rPr lang="pl-PL" sz="2400" b="1" i="1" dirty="0" smtClean="0"/>
              <a:t>Wyroby gotowe </a:t>
            </a:r>
            <a:r>
              <a:rPr lang="pl-PL" sz="2400" dirty="0" smtClean="0"/>
              <a:t>wymagany jest zapis odwrotny do powyższego.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42844" y="0"/>
            <a:ext cx="90011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W przypadku braków nienaprawialnych najczęściej stosowaną praktyką jest ich przekwalifikowanie do grupy produktów o niższej jakości, co wiąże się z obniżeniem ich ceny. Innym rozwiązaniem jest ich przyjęcie lub sprzedaż jako surowców wtórnych, a jeżeli nie jest możliwe również takie postępowanie, wybrakowane produkty podlegają likwidacji (</a:t>
            </a:r>
            <a:r>
              <a:rPr lang="pl-PL" sz="2400" dirty="0" err="1" smtClean="0"/>
              <a:t>wyzłomowaniu</a:t>
            </a:r>
            <a:r>
              <a:rPr lang="pl-PL" sz="2400" dirty="0" smtClean="0"/>
              <a:t>).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W sytuacji powstania braków naprawianych istnieje możliwość osiągnięcia wymaganej, określonej normami jakości produktów. W takim przypadku jednostka dokonuje wymiany wadliwych elementów na nowe, ponosząc dodatkowe koszty w postaci zużytych na naprawę materiałów, wynagrodzeń z narzutami, kosztów transportu itp. </a:t>
            </a:r>
          </a:p>
          <a:p>
            <a:pPr algn="just"/>
            <a:r>
              <a:rPr lang="pl-PL" sz="2400" dirty="0" smtClean="0"/>
              <a:t>Wymienione elementy wadliwych produktów mogą podlegać likwidacji lub przyjęciu do magazynu jako materiały do wykorzystania na cele jednostki.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285728"/>
            <a:ext cx="864399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dirty="0" smtClean="0"/>
              <a:t>Podstawą wyceny wyrobów gotowych i produkcji niezakończonej jest </a:t>
            </a:r>
            <a:r>
              <a:rPr lang="pl-PL" sz="2200" b="1" u="sng" dirty="0" smtClean="0"/>
              <a:t>koszt wytworzenia</a:t>
            </a:r>
            <a:r>
              <a:rPr lang="pl-PL" sz="2200" dirty="0" smtClean="0"/>
              <a:t> nie wyższy od cen sprzedaży netto tych składników na dzień bilansowy.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Koszt wytworzenia produktu stanowi sumę:</a:t>
            </a:r>
          </a:p>
          <a:p>
            <a:pPr algn="just"/>
            <a:r>
              <a:rPr lang="pl-PL" sz="2200" dirty="0" smtClean="0"/>
              <a:t>a) kosztów pozostających w bezpośrednim związku z danym produktem. obejmujących:</a:t>
            </a:r>
          </a:p>
          <a:p>
            <a:pPr algn="just"/>
            <a:r>
              <a:rPr lang="pl-PL" sz="2200" dirty="0" smtClean="0"/>
              <a:t>- wartość zużytych materiałów bezpośrednich,</a:t>
            </a:r>
          </a:p>
          <a:p>
            <a:pPr algn="just">
              <a:buFontTx/>
              <a:buChar char="-"/>
            </a:pPr>
            <a:r>
              <a:rPr lang="pl-PL" sz="2200" dirty="0" smtClean="0"/>
              <a:t>koszty pozyskania i przetworzenia związane bezpośrednio z produkcją. </a:t>
            </a:r>
          </a:p>
          <a:p>
            <a:pPr algn="just">
              <a:buFontTx/>
              <a:buChar char="-"/>
            </a:pPr>
            <a:r>
              <a:rPr lang="pl-PL" sz="2200" dirty="0" smtClean="0"/>
              <a:t> inne koszty poniesione w związku z doprowadzeniem produktu do postaci i miejsc, w jakich się znajduje w dniu wyceny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oraz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214290"/>
            <a:ext cx="87868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Niezależnie od rodzaju braków produkcyjnych ich wykrycie i rozliczenie powoduje powstanie straty na brakach, która ustalana jest jako różnica pomiędzy wartością wadliwych produktów według rzeczywistego kosztu wytworzenia (lub kosztem naprawy braków na poziomie kosztu wytworzenia) a wartością:</a:t>
            </a:r>
          </a:p>
          <a:p>
            <a:endParaRPr lang="pl-PL" sz="2400" dirty="0" smtClean="0"/>
          </a:p>
          <a:p>
            <a:r>
              <a:rPr lang="pl-PL" sz="2400" dirty="0" smtClean="0"/>
              <a:t>• braków przekwalifikowanych do grupy o niższej jakości, </a:t>
            </a:r>
          </a:p>
          <a:p>
            <a:r>
              <a:rPr lang="pl-PL" sz="2400" dirty="0" smtClean="0"/>
              <a:t>• surowców wtórnych,</a:t>
            </a:r>
          </a:p>
          <a:p>
            <a:r>
              <a:rPr lang="pl-PL" sz="2400" dirty="0" smtClean="0"/>
              <a:t>• braków w cenach możliwych do uzyskania,</a:t>
            </a:r>
          </a:p>
          <a:p>
            <a:r>
              <a:rPr lang="pl-PL" sz="2400" dirty="0" smtClean="0"/>
              <a:t>• skorygowana o ewentualne zwroty kosztów od osób   	odpowiedzialnych za powstanie braków.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214290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W przypadku braków zawinionych przez pracowników odpowiednią kwotą obciąża się konto </a:t>
            </a:r>
            <a:r>
              <a:rPr lang="pl-PL" sz="2400" b="1" i="1" dirty="0" smtClean="0"/>
              <a:t>Inne rozrachunki z pracownikami</a:t>
            </a:r>
            <a:r>
              <a:rPr lang="pl-PL" sz="2400" dirty="0" smtClean="0"/>
              <a:t>, przy czym ewentualne podwyższenie roszczenia dotyczącego braków do czasu spłaty przez pracownika księguje się na koncie </a:t>
            </a:r>
            <a:r>
              <a:rPr lang="pl-PL" sz="2400" b="1" i="1" dirty="0" smtClean="0"/>
              <a:t>Rozliczenia międzyokresowe przychodów</a:t>
            </a:r>
            <a:r>
              <a:rPr lang="pl-PL" sz="2400" dirty="0" smtClean="0"/>
              <a:t>. 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W przeciwnym przypadku, gdy braki powstały z przyczyn niezależnych od pracowników, obciążane jest konto Pozostałe koszty operacyjne. Podobne księgowania wystąpią także przy ewentualnym obniżeniu wartości braków poniżej kosztów wytworzenia do cen sprzedaży, po których można je sprzedać.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ip2923692_Pic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0"/>
            <a:ext cx="8286808" cy="429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428596" y="4286256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PK - Ujawniono braki produkcyjne: </a:t>
            </a:r>
          </a:p>
          <a:p>
            <a:pPr marL="342900" indent="-342900"/>
            <a:r>
              <a:rPr lang="pl-PL" dirty="0" smtClean="0"/>
              <a:t>a) w magazynie,</a:t>
            </a:r>
          </a:p>
          <a:p>
            <a:r>
              <a:rPr lang="pl-PL" dirty="0" smtClean="0"/>
              <a:t>b) w procesie produkcji.</a:t>
            </a:r>
          </a:p>
          <a:p>
            <a:r>
              <a:rPr lang="pl-PL" dirty="0" smtClean="0"/>
              <a:t>2.  Pisemna zgoda pracownika na zwrot kwoty braków zawinionych.</a:t>
            </a:r>
          </a:p>
          <a:p>
            <a:r>
              <a:rPr lang="pl-PL" dirty="0" smtClean="0"/>
              <a:t>3.  PK - Odpisanie braków niezawinionych w koszty.</a:t>
            </a:r>
          </a:p>
          <a:p>
            <a:pPr marL="342900" indent="-342900">
              <a:buAutoNum type="arabicPeriod" startAt="4"/>
            </a:pPr>
            <a:r>
              <a:rPr lang="pl-PL" dirty="0" smtClean="0"/>
              <a:t>PK - Obniżenie wartości braków. </a:t>
            </a:r>
          </a:p>
          <a:p>
            <a:pPr marL="342900" indent="-342900">
              <a:buAutoNum type="arabicPeriod" startAt="4"/>
            </a:pPr>
            <a:r>
              <a:rPr lang="pl-PL" dirty="0" smtClean="0"/>
              <a:t>Przyjęcie braków:</a:t>
            </a:r>
          </a:p>
          <a:p>
            <a:r>
              <a:rPr lang="pl-PL" dirty="0" smtClean="0"/>
              <a:t>a)do magazynu,</a:t>
            </a:r>
          </a:p>
          <a:p>
            <a:r>
              <a:rPr lang="pl-PL" dirty="0" smtClean="0"/>
              <a:t>b) jako materiał do wtórnego przerobu.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PRODUKTY GOTOWE</a:t>
            </a:r>
            <a:br>
              <a:rPr lang="pl-PL" dirty="0" smtClean="0"/>
            </a:br>
            <a:r>
              <a:rPr lang="pl-PL" dirty="0" smtClean="0"/>
              <a:t>I PRODUKCJA NIEZAKOŃCZONA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062912" cy="1752600"/>
          </a:xfrm>
        </p:spPr>
        <p:txBody>
          <a:bodyPr/>
          <a:lstStyle/>
          <a:p>
            <a:r>
              <a:rPr lang="pl-PL" dirty="0" smtClean="0"/>
              <a:t>6. SPRZEDAŻ PRODUKTÓW GOTOWYCH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428604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Podstawowymi kontami służącymi do ewidencji sprzedaży produktów są: </a:t>
            </a:r>
          </a:p>
          <a:p>
            <a:endParaRPr lang="pl-PL" sz="2400" dirty="0" smtClean="0"/>
          </a:p>
          <a:p>
            <a:pPr marL="457200" indent="-457200">
              <a:buAutoNum type="arabicParenR"/>
            </a:pPr>
            <a:r>
              <a:rPr lang="pl-PL" sz="2400" b="1" i="1" dirty="0" smtClean="0"/>
              <a:t>Przychody ze sprzedaży produktów</a:t>
            </a:r>
            <a:r>
              <a:rPr lang="pl-PL" sz="2400" dirty="0" smtClean="0"/>
              <a:t>, na którym rejestruje się kwoty należne za sprzedane wyroby, usługi i roboty, skorygowane o należne dopłaty oraz udzielone rabaty, bonifikaty i opusty oraz pomniejszone o podatek od towarów i usług,</a:t>
            </a:r>
          </a:p>
          <a:p>
            <a:pPr marL="457200" indent="-457200">
              <a:buAutoNum type="arabicParenR"/>
            </a:pPr>
            <a:endParaRPr lang="pl-PL" sz="2400" dirty="0" smtClean="0"/>
          </a:p>
          <a:p>
            <a:r>
              <a:rPr lang="pl-PL" sz="2400" dirty="0" smtClean="0"/>
              <a:t>2) </a:t>
            </a:r>
            <a:r>
              <a:rPr lang="pl-PL" sz="2400" b="1" i="1" dirty="0" smtClean="0"/>
              <a:t>Koszt wytworzenia sprzedanych produktów</a:t>
            </a:r>
            <a:r>
              <a:rPr lang="pl-PL" sz="2400" dirty="0" smtClean="0"/>
              <a:t>, na którym </a:t>
            </a:r>
            <a:r>
              <a:rPr lang="pl-PL" sz="2400" dirty="0" smtClean="0"/>
              <a:t>rejestruje </a:t>
            </a:r>
            <a:r>
              <a:rPr lang="pl-PL" sz="2400" dirty="0" smtClean="0"/>
              <a:t>się </a:t>
            </a:r>
            <a:r>
              <a:rPr lang="pl-PL" sz="2400" dirty="0" smtClean="0"/>
              <a:t>rzeczywisty </a:t>
            </a:r>
            <a:r>
              <a:rPr lang="pl-PL" sz="2400" dirty="0" smtClean="0"/>
              <a:t>koszt wytworzenia dotyczący sprzedanych wyrobów, usług i robót.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1763688" y="620688"/>
            <a:ext cx="2376264" cy="1440160"/>
            <a:chOff x="395536" y="188640"/>
            <a:chExt cx="2376264" cy="1440160"/>
          </a:xfrm>
        </p:grpSpPr>
        <p:cxnSp>
          <p:nvCxnSpPr>
            <p:cNvPr id="5" name="Łącznik prosty 4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Łącznik prosty 5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" name="pole tekstowe 6"/>
            <p:cNvSpPr txBox="1"/>
            <p:nvPr/>
          </p:nvSpPr>
          <p:spPr>
            <a:xfrm>
              <a:off x="395536" y="188640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Wyroby </a:t>
              </a:r>
            </a:p>
            <a:p>
              <a:pPr algn="ctr"/>
              <a:r>
                <a:rPr lang="pl-PL" dirty="0" smtClean="0"/>
                <a:t>gotowe</a:t>
              </a:r>
              <a:endParaRPr lang="pl-PL" dirty="0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4860032" y="260648"/>
            <a:ext cx="2376264" cy="1772816"/>
            <a:chOff x="395536" y="-144016"/>
            <a:chExt cx="2376264" cy="1772816"/>
          </a:xfrm>
        </p:grpSpPr>
        <p:cxnSp>
          <p:nvCxnSpPr>
            <p:cNvPr id="9" name="Łącznik prosty 8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pole tekstowe 10"/>
            <p:cNvSpPr txBox="1"/>
            <p:nvPr/>
          </p:nvSpPr>
          <p:spPr>
            <a:xfrm>
              <a:off x="395536" y="-144016"/>
              <a:ext cx="2376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Koszt wytworzenia sprzedanych produktów</a:t>
              </a:r>
              <a:endParaRPr lang="pl-PL" dirty="0"/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1763688" y="2420888"/>
            <a:ext cx="2376264" cy="1728192"/>
            <a:chOff x="395536" y="-99392"/>
            <a:chExt cx="2376264" cy="1728192"/>
          </a:xfrm>
        </p:grpSpPr>
        <p:cxnSp>
          <p:nvCxnSpPr>
            <p:cNvPr id="14" name="Łącznik prosty 13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6" name="pole tekstowe 15"/>
            <p:cNvSpPr txBox="1"/>
            <p:nvPr/>
          </p:nvSpPr>
          <p:spPr>
            <a:xfrm>
              <a:off x="395536" y="-99392"/>
              <a:ext cx="2376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Przychody ze sprzedaży produktów</a:t>
              </a:r>
              <a:endParaRPr lang="pl-PL" dirty="0"/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1835696" y="4509120"/>
            <a:ext cx="2376264" cy="1296144"/>
            <a:chOff x="395536" y="332656"/>
            <a:chExt cx="2376264" cy="1296144"/>
          </a:xfrm>
        </p:grpSpPr>
        <p:cxnSp>
          <p:nvCxnSpPr>
            <p:cNvPr id="18" name="Łącznik prosty 17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pole tekstowe 19"/>
            <p:cNvSpPr txBox="1"/>
            <p:nvPr/>
          </p:nvSpPr>
          <p:spPr>
            <a:xfrm>
              <a:off x="395536" y="33265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VAT należny</a:t>
              </a:r>
              <a:endParaRPr lang="pl-PL" dirty="0"/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5076056" y="3501008"/>
            <a:ext cx="2376264" cy="1656184"/>
            <a:chOff x="395536" y="332656"/>
            <a:chExt cx="2376264" cy="1296144"/>
          </a:xfrm>
        </p:grpSpPr>
        <p:cxnSp>
          <p:nvCxnSpPr>
            <p:cNvPr id="22" name="Łącznik prosty 21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4" name="pole tekstowe 23"/>
            <p:cNvSpPr txBox="1"/>
            <p:nvPr/>
          </p:nvSpPr>
          <p:spPr>
            <a:xfrm>
              <a:off x="395536" y="332656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Należności od </a:t>
              </a:r>
            </a:p>
            <a:p>
              <a:pPr algn="ctr"/>
              <a:r>
                <a:rPr lang="pl-PL" dirty="0" smtClean="0"/>
                <a:t>odbiorców</a:t>
              </a:r>
              <a:endParaRPr lang="pl-PL" dirty="0"/>
            </a:p>
          </p:txBody>
        </p:sp>
      </p:grpSp>
      <p:cxnSp>
        <p:nvCxnSpPr>
          <p:cNvPr id="27" name="Łącznik prosty ze strzałką 26"/>
          <p:cNvCxnSpPr/>
          <p:nvPr/>
        </p:nvCxnSpPr>
        <p:spPr>
          <a:xfrm>
            <a:off x="3419872" y="1628800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7" name="Grupa 36"/>
          <p:cNvGrpSpPr/>
          <p:nvPr/>
        </p:nvGrpSpPr>
        <p:grpSpPr>
          <a:xfrm>
            <a:off x="3491880" y="3933056"/>
            <a:ext cx="2232248" cy="1512168"/>
            <a:chOff x="3419872" y="3933056"/>
            <a:chExt cx="2232248" cy="1512168"/>
          </a:xfrm>
        </p:grpSpPr>
        <p:cxnSp>
          <p:nvCxnSpPr>
            <p:cNvPr id="29" name="Łącznik prosty ze strzałką 28"/>
            <p:cNvCxnSpPr/>
            <p:nvPr/>
          </p:nvCxnSpPr>
          <p:spPr>
            <a:xfrm>
              <a:off x="5004048" y="4653136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30"/>
            <p:cNvCxnSpPr/>
            <p:nvPr/>
          </p:nvCxnSpPr>
          <p:spPr>
            <a:xfrm>
              <a:off x="5004048" y="3933056"/>
              <a:ext cx="0" cy="15121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Łącznik prosty ze strzałką 34"/>
            <p:cNvCxnSpPr/>
            <p:nvPr/>
          </p:nvCxnSpPr>
          <p:spPr>
            <a:xfrm flipH="1">
              <a:off x="3419872" y="3933056"/>
              <a:ext cx="158417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ze strzałką 35"/>
            <p:cNvCxnSpPr/>
            <p:nvPr/>
          </p:nvCxnSpPr>
          <p:spPr>
            <a:xfrm flipH="1">
              <a:off x="3419872" y="5445224"/>
              <a:ext cx="158417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PRODUKTY GOTOWE</a:t>
            </a:r>
            <a:br>
              <a:rPr lang="pl-PL" dirty="0" smtClean="0"/>
            </a:br>
            <a:r>
              <a:rPr lang="pl-PL" dirty="0" smtClean="0"/>
              <a:t>I PRODUKCJA NIEZAKOŃCZONA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062912" cy="1752600"/>
          </a:xfrm>
        </p:spPr>
        <p:txBody>
          <a:bodyPr/>
          <a:lstStyle/>
          <a:p>
            <a:r>
              <a:rPr lang="pl-PL" dirty="0" smtClean="0"/>
              <a:t>7. INNE FORMY ROZCHODU PRODUKTÓW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214290"/>
            <a:ext cx="87154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Poza klasyczną sprzedażą wyrobów gotowych na zewnątrz mogą zaistnieć również operacje przekazania wyrobów:</a:t>
            </a:r>
          </a:p>
          <a:p>
            <a:pPr algn="just"/>
            <a:endParaRPr lang="pl-PL" sz="2400" dirty="0" smtClean="0"/>
          </a:p>
          <a:p>
            <a:pPr algn="just">
              <a:buFontTx/>
              <a:buChar char="-"/>
            </a:pPr>
            <a:r>
              <a:rPr lang="pl-PL" sz="2400" dirty="0" smtClean="0"/>
              <a:t> do własnych sklepów w celu sprzedaży, </a:t>
            </a:r>
          </a:p>
          <a:p>
            <a:pPr algn="just">
              <a:buFontTx/>
              <a:buChar char="-"/>
            </a:pPr>
            <a:r>
              <a:rPr lang="pl-PL" sz="2400" dirty="0" smtClean="0"/>
              <a:t> na rzecz środków trwałych w budowie, </a:t>
            </a:r>
          </a:p>
          <a:p>
            <a:pPr algn="just">
              <a:buFontTx/>
              <a:buChar char="-"/>
            </a:pPr>
            <a:r>
              <a:rPr lang="pl-PL" sz="2400" dirty="0" smtClean="0"/>
              <a:t> na inne potrzeby własne jednostki związane z jej działalnością (np. z wykorzystaniem w produkcji jako materiały), </a:t>
            </a:r>
          </a:p>
          <a:p>
            <a:pPr algn="just">
              <a:buFontTx/>
              <a:buChar char="-"/>
            </a:pPr>
            <a:r>
              <a:rPr lang="pl-PL" sz="2400" dirty="0" smtClean="0"/>
              <a:t> na cele reprezentacji i reklamy,</a:t>
            </a:r>
          </a:p>
          <a:p>
            <a:pPr algn="just"/>
            <a:r>
              <a:rPr lang="pl-PL" sz="2400" dirty="0" smtClean="0"/>
              <a:t>- na potrzeby osobiste podatnika, wspólników, udziałowców, akcjonariuszy, członków spółdzielni i ich domowników, członków organów stanowiących osób prawnych, członków stowarzyszenia, a także zatrudnionych przez niego pracowników oraz byłych pracowników,</a:t>
            </a:r>
          </a:p>
          <a:p>
            <a:pPr algn="just"/>
            <a:r>
              <a:rPr lang="pl-PL" sz="2400" dirty="0" smtClean="0"/>
              <a:t>- nieodpłatnie.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85720" y="474345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Operacje przekazania własnych wyrobów gotowych do własnych sklepów oraz na rzecz środków trwałych w budowie i do zużycia na inne potrzeby własne nie są czynnościami kwalifikowanymi jako obrót stanowiący podstawę opodatkowania podatkiem od towarów i usług. </a:t>
            </a:r>
          </a:p>
          <a:p>
            <a:pPr algn="just"/>
            <a:r>
              <a:rPr lang="pl-PL" sz="2400" dirty="0" smtClean="0"/>
              <a:t>W związku z tym na podstawie dokumentu wewnętrznego następuje przeksięgowanie wyrobów gotowych odpowiednio na konto: </a:t>
            </a:r>
            <a:r>
              <a:rPr lang="pl-PL" sz="2400" b="1" i="1" dirty="0" smtClean="0"/>
              <a:t>Towary, Środki trwale w budowie</a:t>
            </a:r>
            <a:r>
              <a:rPr lang="pl-PL" sz="2400" dirty="0" smtClean="0"/>
              <a:t> lub np. </a:t>
            </a:r>
            <a:r>
              <a:rPr lang="pl-PL" sz="2400" b="1" i="1" dirty="0" smtClean="0"/>
              <a:t>Produkcja podstawowa</a:t>
            </a:r>
            <a:r>
              <a:rPr lang="pl-PL" sz="2400" dirty="0" smtClean="0"/>
              <a:t>. 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W przypadku ewidencji produktów według stałej ceny ewidencyjnej istnieje konieczność rozliczenia i przeksięgowania odchyleń przypadających na rozchodowane wyroby.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214290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Jednocześnie, z uwagi na fakt, że niektóre zapisy „wychodzą" z kręgu kosztowego należy równolegle dokonać zapisu uszczelniającego ten krąg poprzez obciążenie konta </a:t>
            </a:r>
            <a:r>
              <a:rPr lang="pl-PL" sz="2400" b="1" i="1" dirty="0" smtClean="0"/>
              <a:t>Rozliczenie kosztów </a:t>
            </a:r>
            <a:r>
              <a:rPr lang="pl-PL" sz="2400" dirty="0" smtClean="0"/>
              <a:t>oraz uznanie konta </a:t>
            </a:r>
            <a:r>
              <a:rPr lang="pl-PL" sz="2400" b="1" i="1" dirty="0" smtClean="0"/>
              <a:t>Koszt wytworzenia produktów na własne potrzeby</a:t>
            </a:r>
            <a:r>
              <a:rPr lang="pl-PL" sz="2400" dirty="0" smtClean="0"/>
              <a:t>. 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Księgowanie takie umożliwi, w przypadku stosowania porównawczego rachunku zysków i strat, ustalenie zmiany stanu produktów na koncie Rozliczenie kosztów.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57158" y="357166"/>
            <a:ext cx="84296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dirty="0" smtClean="0"/>
              <a:t>b) uzasadnionej części kosztów pośrednio związanych z wytworzeniem tego składnika, obejmujących: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-   zmienne pośrednie koszty produkcji,</a:t>
            </a:r>
          </a:p>
          <a:p>
            <a:pPr algn="just"/>
            <a:r>
              <a:rPr lang="pl-PL" sz="2200" dirty="0" smtClean="0"/>
              <a:t>- część pośrednich kosztów stałych, które odpowiadają poziomowi tych kosztów przy normalnym wykorzystaniu zdolności produkcyjnych (określonym jako przeciętna, zgodna z oczekiwaniami w typowych warunkach, wielkość produkcji za daną liczbę okresów lub sezonów, przy uwzględnieniu planowych remontów).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335846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O ile pierwsze trzy z powyższych przypadków nie wywołują skutków w zakresie podatku VAT, to w pozostałych sytuacjach przekazania wyrobów operacje takie są, zgodnie z prawem podatkowym, traktowane na równi ze sprzedażą jako czynności podlegające opodatkowaniu. </a:t>
            </a:r>
          </a:p>
          <a:p>
            <a:pPr algn="just"/>
            <a:r>
              <a:rPr lang="pl-PL" sz="2400" dirty="0" smtClean="0"/>
              <a:t>Obowiązek podatkowy powstaje wówczas niezależnie od faktu, czy czynności te zostały wykonane z zachowaniem warunków oraz form określonych przepisami prawa.</a:t>
            </a:r>
          </a:p>
          <a:p>
            <a:pPr algn="just"/>
            <a:r>
              <a:rPr lang="pl-PL" sz="2400" dirty="0" smtClean="0"/>
              <a:t>Od powyższej zasady istnieje jednak wyjątek określony w ustawie o VAT, w myśl której zwalnia się od podatku od towarów i usług ww. czynności, jeżeli przy zakupie lub imporcie towarów przekazanych w ramach tej operacji nie nastąpiło pomniejszenie podatku należnego o kwotę podatku naliczonego.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00034" y="642918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Podstawę opodatkowania przy tego typu czynnościach stanowi wartość towarów obliczona według cen sprzedaży stosowanych w obrotach z głównym odbiorcą (odbiorcami), a w przypadku braku odbiorcy - przeciętne ceny stosowane w danej miejscowości lub na danym rynku z dnia przekazania lub darowizny, zmniejszone o kwotę należnego podatku.</a:t>
            </a:r>
          </a:p>
          <a:p>
            <a:pPr algn="just"/>
            <a:r>
              <a:rPr lang="pl-PL" sz="2400" dirty="0" smtClean="0"/>
              <a:t>Dokonanie powyższych operacji jest dokumentowane fakturami wewnętrznymi, przy czym za dany miesiąc może być wystawiona jedna faktura potwierdzająca wszystkie tego typu czynności mające miejsce w tym miesiącu.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85720" y="0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Z punktu widzenia prawa bilansowego kwoty wynikające z powyższych opodatkowanych czynności są traktowane jako:</a:t>
            </a:r>
          </a:p>
          <a:p>
            <a:pPr algn="just"/>
            <a:r>
              <a:rPr lang="pl-PL" sz="2400" dirty="0" smtClean="0"/>
              <a:t>- koszty działalności operacyjnej - w wysokości kosztu wytworzenia wyrobów przekazanych na cele reprezentacji i reklamy oraz VAT należnego od tej czynności,</a:t>
            </a:r>
          </a:p>
          <a:p>
            <a:pPr algn="just"/>
            <a:r>
              <a:rPr lang="pl-PL" sz="2400" dirty="0" smtClean="0"/>
              <a:t>- rozrachunki z pracownikami (z tytułu wynagrodzeń lub inne) - w wysokości kosztu wytworzenia wyrobów przekazanych na potrzeby osobiste osób oraz VAT należnego od tej czynności,</a:t>
            </a:r>
          </a:p>
          <a:p>
            <a:pPr algn="just"/>
            <a:r>
              <a:rPr lang="pl-PL" sz="2400" dirty="0" smtClean="0"/>
              <a:t>- pozostałe koszty operacyjne - w wysokości kosztu wytworzenia wyrobów przekazanych nieodpłatnie.</a:t>
            </a:r>
          </a:p>
          <a:p>
            <a:pPr algn="just"/>
            <a:r>
              <a:rPr lang="pl-PL" sz="2400" dirty="0" smtClean="0"/>
              <a:t>Podobnie jak powyżej, w niektórych przypadkach istnieje konieczność dokonania zapisów uszczelniających, a w przypadku wyceny wyrobów według stałych cen ewidencyjnych także uwzględnienia odchyleń od tych cen.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28596" y="357166"/>
            <a:ext cx="83582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dirty="0" smtClean="0"/>
              <a:t>Koszt wytworzenia nie obejmuje natomiast kosztów:</a:t>
            </a:r>
          </a:p>
          <a:p>
            <a:pPr algn="just"/>
            <a:endParaRPr lang="pl-PL" sz="2200" dirty="0" smtClean="0"/>
          </a:p>
          <a:p>
            <a:pPr algn="just">
              <a:buFontTx/>
              <a:buChar char="-"/>
            </a:pPr>
            <a:r>
              <a:rPr lang="pl-PL" sz="2200" dirty="0" smtClean="0"/>
              <a:t>będących konsekwencją niewykorzystanych zdolności produkcyjnych i strat produkcyjnych,</a:t>
            </a:r>
          </a:p>
          <a:p>
            <a:pPr algn="just">
              <a:buFontTx/>
              <a:buChar char="-"/>
            </a:pPr>
            <a:endParaRPr lang="pl-PL" sz="2200" dirty="0" smtClean="0"/>
          </a:p>
          <a:p>
            <a:pPr algn="just">
              <a:buFontTx/>
              <a:buChar char="-"/>
            </a:pPr>
            <a:r>
              <a:rPr lang="pl-PL" sz="2200" dirty="0" smtClean="0"/>
              <a:t>ogólnego zarządu, które nie są związane z doprowadzaniem produktu do postaci i miejsca, w jakich się znajduje na dzień wyceny,</a:t>
            </a:r>
          </a:p>
          <a:p>
            <a:pPr algn="just">
              <a:buFontTx/>
              <a:buChar char="-"/>
            </a:pPr>
            <a:endParaRPr lang="pl-PL" sz="2200" dirty="0" smtClean="0"/>
          </a:p>
          <a:p>
            <a:pPr algn="just">
              <a:buFontTx/>
              <a:buChar char="-"/>
            </a:pPr>
            <a:r>
              <a:rPr lang="pl-PL" sz="2200" dirty="0" smtClean="0"/>
              <a:t>magazynowania wyrobów gotowych i półproduktów, chyba że poniesienie tych kosztów jest niezbędne w procesie produkcji,</a:t>
            </a:r>
          </a:p>
          <a:p>
            <a:pPr algn="just">
              <a:buFontTx/>
              <a:buChar char="-"/>
            </a:pPr>
            <a:endParaRPr lang="pl-PL" sz="2200" dirty="0" smtClean="0"/>
          </a:p>
          <a:p>
            <a:pPr algn="just"/>
            <a:r>
              <a:rPr lang="pl-PL" sz="2200" dirty="0" smtClean="0"/>
              <a:t>- sprzedaży produktów.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Powyższe koszty stanowią koszty okresu wpływające na wynik finansowy okresu sprawozdawczego, w którym zostały poniesione.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474345"/>
            <a:ext cx="87154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dirty="0" smtClean="0"/>
              <a:t>W sytuacji gdy nie jest możliwe ustalenie kosztu wytworzenia produktu. Jego wyceny dokonuje się według ceny sprzedaży netto takiego samego lub podobnego produktu, pomniejszonej o przeciętnie osiągany przy sprzedaży produktów zysk brutto ze sprzedaży.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Pod pojęciem ceny sprzedaży netto składnika aktywów rozumie się możliwą do uzyskania na dzień bilansowy cenę jego sprzedaży (bez podatku od towaru i usług oraz podatku akcyzowego):</a:t>
            </a:r>
          </a:p>
          <a:p>
            <a:pPr algn="just"/>
            <a:endParaRPr lang="pl-PL" sz="2200" dirty="0" smtClean="0"/>
          </a:p>
          <a:p>
            <a:pPr algn="just">
              <a:buFontTx/>
              <a:buChar char="-"/>
            </a:pPr>
            <a:r>
              <a:rPr lang="pl-PL" sz="2200" dirty="0" smtClean="0"/>
              <a:t>pomniejszoną o rabaty, opusty i inne podobne zmniejszenia oraz koszty związane z przystosowaniem składnika do sprzedaży i dokonaniem tej sprzedaży,</a:t>
            </a:r>
          </a:p>
          <a:p>
            <a:pPr algn="just">
              <a:buFontTx/>
              <a:buChar char="-"/>
            </a:pPr>
            <a:endParaRPr lang="pl-PL" sz="2200" dirty="0" smtClean="0"/>
          </a:p>
          <a:p>
            <a:pPr algn="just"/>
            <a:r>
              <a:rPr lang="pl-PL" sz="2200" dirty="0" smtClean="0"/>
              <a:t>- powiększoną o należną dotację przedmiotową.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500042"/>
            <a:ext cx="864399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 smtClean="0"/>
              <a:t>Produkty w toku produkcji mogą być również wyceniane w wysokości: </a:t>
            </a:r>
          </a:p>
          <a:p>
            <a:pPr algn="just"/>
            <a:r>
              <a:rPr lang="pl-PL" sz="2800" dirty="0" smtClean="0"/>
              <a:t>- bezpośrednich kosztów wytworzenia,</a:t>
            </a:r>
          </a:p>
          <a:p>
            <a:pPr algn="just">
              <a:buFontTx/>
              <a:buChar char="-"/>
            </a:pPr>
            <a:r>
              <a:rPr lang="pl-PL" sz="2800" dirty="0" smtClean="0"/>
              <a:t>materiałów bezpośrednich, </a:t>
            </a:r>
          </a:p>
          <a:p>
            <a:pPr algn="just">
              <a:buFontTx/>
              <a:buChar char="-"/>
            </a:pPr>
            <a:r>
              <a:rPr lang="pl-PL" sz="2800" dirty="0" smtClean="0"/>
              <a:t>nie wyceniane w ogóle, jeżeli nie zniekształca to stanu aktywów oraz wyniku finansowego jednostki, a przewidywany czas wykonania produkcji jest krótszy niż trzy miesiące i nie jest ona przeznaczona do sprzedaży lub na rzecz środków trwałych w budowie jednostki (nie dotyczy to produkcji rolnej).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57158" y="428604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Na koniec okresu poniesione koszty pośrednie produkcji są przenoszone z konta </a:t>
            </a:r>
            <a:r>
              <a:rPr lang="pl-PL" sz="2400" b="1" i="1" dirty="0" smtClean="0"/>
              <a:t>Koszty wydziałowe </a:t>
            </a:r>
            <a:r>
              <a:rPr lang="pl-PL" sz="2400" dirty="0" smtClean="0"/>
              <a:t>na konto </a:t>
            </a:r>
            <a:r>
              <a:rPr lang="pl-PL" sz="2400" b="1" i="1" dirty="0" smtClean="0"/>
              <a:t>Produkcja podstawowa </a:t>
            </a:r>
            <a:r>
              <a:rPr lang="pl-PL" sz="2400" dirty="0" smtClean="0"/>
              <a:t>w celu ustalenia technicznego kosztu wytworzenia. 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W oparciu o odpowiednią metodę kalkulacji tak ustalony koszt podlega rozliczeniu na poszczególne produkty oraz następuje wyodrębnienie kosztów dotyczących produkcji gotowej i niezakończonej.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Przypadające na wyroby gotowe koszty wytworzenia przenosi się z konta </a:t>
            </a:r>
            <a:r>
              <a:rPr lang="pl-PL" sz="2400" b="1" i="1" dirty="0" smtClean="0"/>
              <a:t>Produkcja podstawowa </a:t>
            </a:r>
            <a:r>
              <a:rPr lang="pl-PL" sz="2400" dirty="0" smtClean="0"/>
              <a:t>bezpośrednio na konto </a:t>
            </a:r>
            <a:r>
              <a:rPr lang="pl-PL" sz="2400" b="1" i="1" dirty="0" smtClean="0"/>
              <a:t>Wyroby gotowe.</a:t>
            </a:r>
            <a:endParaRPr lang="pl-PL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2699792" y="188640"/>
            <a:ext cx="2376264" cy="1440160"/>
            <a:chOff x="395536" y="188640"/>
            <a:chExt cx="2376264" cy="1440160"/>
          </a:xfrm>
        </p:grpSpPr>
        <p:cxnSp>
          <p:nvCxnSpPr>
            <p:cNvPr id="5" name="Łącznik prosty 4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" name="pole tekstowe 7"/>
            <p:cNvSpPr txBox="1"/>
            <p:nvPr/>
          </p:nvSpPr>
          <p:spPr>
            <a:xfrm>
              <a:off x="395536" y="188640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Produkcja podstawowa</a:t>
              </a:r>
              <a:endParaRPr lang="pl-PL" dirty="0"/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251520" y="188640"/>
            <a:ext cx="2376264" cy="1440160"/>
            <a:chOff x="395536" y="188640"/>
            <a:chExt cx="2376264" cy="1440160"/>
          </a:xfrm>
        </p:grpSpPr>
        <p:cxnSp>
          <p:nvCxnSpPr>
            <p:cNvPr id="14" name="Łącznik prosty 13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6" name="pole tekstowe 15"/>
            <p:cNvSpPr txBox="1"/>
            <p:nvPr/>
          </p:nvSpPr>
          <p:spPr>
            <a:xfrm>
              <a:off x="395536" y="188640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Koszty </a:t>
              </a:r>
            </a:p>
            <a:p>
              <a:pPr algn="ctr"/>
              <a:r>
                <a:rPr lang="pl-PL" dirty="0" smtClean="0"/>
                <a:t>wydziałowe</a:t>
              </a:r>
              <a:endParaRPr lang="pl-PL" dirty="0"/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5220072" y="188640"/>
            <a:ext cx="2376264" cy="1440160"/>
            <a:chOff x="395536" y="188640"/>
            <a:chExt cx="2376264" cy="1440160"/>
          </a:xfrm>
        </p:grpSpPr>
        <p:cxnSp>
          <p:nvCxnSpPr>
            <p:cNvPr id="20" name="Łącznik prosty 19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2" name="pole tekstowe 21"/>
            <p:cNvSpPr txBox="1"/>
            <p:nvPr/>
          </p:nvSpPr>
          <p:spPr>
            <a:xfrm>
              <a:off x="395536" y="188640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Wyroby </a:t>
              </a:r>
            </a:p>
            <a:p>
              <a:pPr algn="ctr"/>
              <a:r>
                <a:rPr lang="pl-PL" dirty="0" smtClean="0"/>
                <a:t>gotowe</a:t>
              </a:r>
              <a:endParaRPr lang="pl-PL" dirty="0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5220072" y="2132856"/>
            <a:ext cx="2376264" cy="1440160"/>
            <a:chOff x="395536" y="188640"/>
            <a:chExt cx="2376264" cy="1440160"/>
          </a:xfrm>
        </p:grpSpPr>
        <p:cxnSp>
          <p:nvCxnSpPr>
            <p:cNvPr id="25" name="Łącznik prosty 24"/>
            <p:cNvCxnSpPr/>
            <p:nvPr/>
          </p:nvCxnSpPr>
          <p:spPr>
            <a:xfrm>
              <a:off x="539552" y="836712"/>
              <a:ext cx="19765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25"/>
            <p:cNvCxnSpPr/>
            <p:nvPr/>
          </p:nvCxnSpPr>
          <p:spPr>
            <a:xfrm>
              <a:off x="1547664" y="836712"/>
              <a:ext cx="0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7" name="pole tekstowe 26"/>
            <p:cNvSpPr txBox="1"/>
            <p:nvPr/>
          </p:nvSpPr>
          <p:spPr>
            <a:xfrm>
              <a:off x="395536" y="188640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Produkcja </a:t>
              </a:r>
            </a:p>
            <a:p>
              <a:pPr algn="ctr"/>
              <a:r>
                <a:rPr lang="pl-PL" dirty="0" smtClean="0"/>
                <a:t>w toku</a:t>
              </a:r>
              <a:endParaRPr lang="pl-PL" dirty="0"/>
            </a:p>
          </p:txBody>
        </p:sp>
      </p:grpSp>
      <p:sp>
        <p:nvSpPr>
          <p:cNvPr id="45" name="pole tekstowe 44"/>
          <p:cNvSpPr txBox="1"/>
          <p:nvPr/>
        </p:nvSpPr>
        <p:spPr>
          <a:xfrm>
            <a:off x="467544" y="4941168"/>
            <a:ext cx="6244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1. Kalkulacja i przeksięgowanie kosztów wydziałowych</a:t>
            </a:r>
            <a:endParaRPr lang="pl-PL" dirty="0"/>
          </a:p>
        </p:txBody>
      </p:sp>
      <p:grpSp>
        <p:nvGrpSpPr>
          <p:cNvPr id="48" name="Grupa 47"/>
          <p:cNvGrpSpPr/>
          <p:nvPr/>
        </p:nvGrpSpPr>
        <p:grpSpPr>
          <a:xfrm>
            <a:off x="1763688" y="836712"/>
            <a:ext cx="1656184" cy="1872208"/>
            <a:chOff x="1763688" y="836712"/>
            <a:chExt cx="1656184" cy="1872208"/>
          </a:xfrm>
        </p:grpSpPr>
        <p:cxnSp>
          <p:nvCxnSpPr>
            <p:cNvPr id="18" name="Łącznik prosty ze strzałką 17"/>
            <p:cNvCxnSpPr/>
            <p:nvPr/>
          </p:nvCxnSpPr>
          <p:spPr>
            <a:xfrm>
              <a:off x="1835696" y="1196752"/>
              <a:ext cx="14401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bjaśnienie ze strzałką w górę 33"/>
            <p:cNvSpPr/>
            <p:nvPr/>
          </p:nvSpPr>
          <p:spPr>
            <a:xfrm>
              <a:off x="1763688" y="1268760"/>
              <a:ext cx="1656184" cy="1440160"/>
            </a:xfrm>
            <a:prstGeom prst="up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KALKULACJA</a:t>
              </a:r>
              <a:endParaRPr lang="pl-PL" dirty="0"/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2339752" y="836712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(1)</a:t>
              </a:r>
              <a:endParaRPr lang="pl-PL" b="1" dirty="0"/>
            </a:p>
          </p:txBody>
        </p:sp>
      </p:grpSp>
      <p:sp>
        <p:nvSpPr>
          <p:cNvPr id="50" name="pole tekstowe 49"/>
          <p:cNvSpPr txBox="1"/>
          <p:nvPr/>
        </p:nvSpPr>
        <p:spPr>
          <a:xfrm>
            <a:off x="467544" y="5301208"/>
            <a:ext cx="4940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2. Koszt wytworzenia produktów gotowych</a:t>
            </a:r>
            <a:endParaRPr lang="pl-PL" dirty="0"/>
          </a:p>
        </p:txBody>
      </p:sp>
      <p:sp>
        <p:nvSpPr>
          <p:cNvPr id="51" name="pole tekstowe 50"/>
          <p:cNvSpPr txBox="1"/>
          <p:nvPr/>
        </p:nvSpPr>
        <p:spPr>
          <a:xfrm>
            <a:off x="467544" y="5733256"/>
            <a:ext cx="436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3. Koszt wytworzenia produkcji w toku</a:t>
            </a:r>
            <a:endParaRPr lang="pl-PL" dirty="0"/>
          </a:p>
        </p:txBody>
      </p:sp>
      <p:grpSp>
        <p:nvGrpSpPr>
          <p:cNvPr id="53" name="Grupa 52"/>
          <p:cNvGrpSpPr/>
          <p:nvPr/>
        </p:nvGrpSpPr>
        <p:grpSpPr>
          <a:xfrm>
            <a:off x="4427984" y="836712"/>
            <a:ext cx="1440160" cy="369332"/>
            <a:chOff x="4427984" y="836712"/>
            <a:chExt cx="1440160" cy="369332"/>
          </a:xfrm>
        </p:grpSpPr>
        <p:cxnSp>
          <p:nvCxnSpPr>
            <p:cNvPr id="23" name="Łącznik prosty ze strzałką 22"/>
            <p:cNvCxnSpPr/>
            <p:nvPr/>
          </p:nvCxnSpPr>
          <p:spPr>
            <a:xfrm>
              <a:off x="4427984" y="1196752"/>
              <a:ext cx="14401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pole tekstowe 51"/>
            <p:cNvSpPr txBox="1"/>
            <p:nvPr/>
          </p:nvSpPr>
          <p:spPr>
            <a:xfrm>
              <a:off x="4788024" y="836712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(2)</a:t>
              </a:r>
              <a:endParaRPr lang="pl-PL" b="1" dirty="0"/>
            </a:p>
          </p:txBody>
        </p:sp>
      </p:grpSp>
      <p:grpSp>
        <p:nvGrpSpPr>
          <p:cNvPr id="57" name="Grupa 56"/>
          <p:cNvGrpSpPr/>
          <p:nvPr/>
        </p:nvGrpSpPr>
        <p:grpSpPr>
          <a:xfrm>
            <a:off x="4427984" y="1412776"/>
            <a:ext cx="1440160" cy="1800200"/>
            <a:chOff x="4427984" y="1412776"/>
            <a:chExt cx="1440160" cy="1800200"/>
          </a:xfrm>
        </p:grpSpPr>
        <p:grpSp>
          <p:nvGrpSpPr>
            <p:cNvPr id="43" name="Grupa 42"/>
            <p:cNvGrpSpPr/>
            <p:nvPr/>
          </p:nvGrpSpPr>
          <p:grpSpPr>
            <a:xfrm>
              <a:off x="4427984" y="1412776"/>
              <a:ext cx="1440160" cy="1800200"/>
              <a:chOff x="4427984" y="1412776"/>
              <a:chExt cx="1440160" cy="1800200"/>
            </a:xfrm>
          </p:grpSpPr>
          <p:cxnSp>
            <p:nvCxnSpPr>
              <p:cNvPr id="30" name="Łącznik prosty ze strzałką 29"/>
              <p:cNvCxnSpPr/>
              <p:nvPr/>
            </p:nvCxnSpPr>
            <p:spPr>
              <a:xfrm>
                <a:off x="4427984" y="3212976"/>
                <a:ext cx="14401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>
              <a:xfrm>
                <a:off x="4427984" y="1412776"/>
                <a:ext cx="0" cy="1800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pole tekstowe 53"/>
            <p:cNvSpPr txBox="1"/>
            <p:nvPr/>
          </p:nvSpPr>
          <p:spPr>
            <a:xfrm>
              <a:off x="4427984" y="2204864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(3)</a:t>
              </a:r>
              <a:endParaRPr lang="pl-PL" b="1" dirty="0"/>
            </a:p>
          </p:txBody>
        </p:sp>
      </p:grpSp>
      <p:sp>
        <p:nvSpPr>
          <p:cNvPr id="55" name="pole tekstowe 54"/>
          <p:cNvSpPr txBox="1"/>
          <p:nvPr/>
        </p:nvSpPr>
        <p:spPr>
          <a:xfrm>
            <a:off x="467544" y="6093296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4. Kontynuacja produkcji</a:t>
            </a:r>
            <a:endParaRPr lang="pl-PL" dirty="0"/>
          </a:p>
        </p:txBody>
      </p:sp>
      <p:grpSp>
        <p:nvGrpSpPr>
          <p:cNvPr id="58" name="Grupa 57"/>
          <p:cNvGrpSpPr/>
          <p:nvPr/>
        </p:nvGrpSpPr>
        <p:grpSpPr>
          <a:xfrm>
            <a:off x="3635896" y="1412776"/>
            <a:ext cx="3384376" cy="2952328"/>
            <a:chOff x="3635896" y="1412776"/>
            <a:chExt cx="3384376" cy="2952328"/>
          </a:xfrm>
        </p:grpSpPr>
        <p:grpSp>
          <p:nvGrpSpPr>
            <p:cNvPr id="44" name="Grupa 43"/>
            <p:cNvGrpSpPr/>
            <p:nvPr/>
          </p:nvGrpSpPr>
          <p:grpSpPr>
            <a:xfrm>
              <a:off x="3635896" y="1412776"/>
              <a:ext cx="3384376" cy="2952328"/>
              <a:chOff x="3635896" y="1412776"/>
              <a:chExt cx="3384376" cy="2952328"/>
            </a:xfrm>
          </p:grpSpPr>
          <p:cxnSp>
            <p:nvCxnSpPr>
              <p:cNvPr id="35" name="Łącznik prosty ze strzałką 34"/>
              <p:cNvCxnSpPr/>
              <p:nvPr/>
            </p:nvCxnSpPr>
            <p:spPr>
              <a:xfrm flipV="1">
                <a:off x="3635896" y="1412776"/>
                <a:ext cx="0" cy="295232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Łącznik prosty 38"/>
              <p:cNvCxnSpPr/>
              <p:nvPr/>
            </p:nvCxnSpPr>
            <p:spPr>
              <a:xfrm>
                <a:off x="3635896" y="4365104"/>
                <a:ext cx="338437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Łącznik prosty 40"/>
              <p:cNvCxnSpPr/>
              <p:nvPr/>
            </p:nvCxnSpPr>
            <p:spPr>
              <a:xfrm>
                <a:off x="7020272" y="3212976"/>
                <a:ext cx="0" cy="11521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pole tekstowe 55"/>
            <p:cNvSpPr txBox="1"/>
            <p:nvPr/>
          </p:nvSpPr>
          <p:spPr>
            <a:xfrm>
              <a:off x="5004048" y="3933056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(4)</a:t>
              </a:r>
              <a:endParaRPr lang="pl-PL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0" grpId="0"/>
      <p:bldP spid="51" grpId="0"/>
      <p:bldP spid="5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946</TotalTime>
  <Words>2547</Words>
  <Application>Microsoft Office PowerPoint</Application>
  <PresentationFormat>Pokaz na ekranie (4:3)</PresentationFormat>
  <Paragraphs>255</Paragraphs>
  <Slides>42</Slides>
  <Notes>37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3" baseType="lpstr">
      <vt:lpstr>Energetyczny</vt:lpstr>
      <vt:lpstr>PRODUKTY GOTOWE I PRODUKCJA NIEZAKOŃCZONA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PRODUKTY GOTOWE I PRODUKCJA NIEZAKOŃCZONA  </vt:lpstr>
      <vt:lpstr>Slajd 11</vt:lpstr>
      <vt:lpstr>Slajd 12</vt:lpstr>
      <vt:lpstr>PRODUKTY GOTOWE I PRODUKCJA NIEZAKOŃCZONA  </vt:lpstr>
      <vt:lpstr>Slajd 14</vt:lpstr>
      <vt:lpstr>Slajd 15</vt:lpstr>
      <vt:lpstr>Slajd 16</vt:lpstr>
      <vt:lpstr>PRODUKTY GOTOWE I PRODUKCJA NIEZAKOŃCZONA  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PRODUKTY GOTOWE I PRODUKCJA NIEZAKOŃCZONA  </vt:lpstr>
      <vt:lpstr>Slajd 27</vt:lpstr>
      <vt:lpstr>Slajd 28</vt:lpstr>
      <vt:lpstr>Slajd 29</vt:lpstr>
      <vt:lpstr>Slajd 30</vt:lpstr>
      <vt:lpstr>Slajd 31</vt:lpstr>
      <vt:lpstr>Slajd 32</vt:lpstr>
      <vt:lpstr>PRODUKTY GOTOWE I PRODUKCJA NIEZAKOŃCZONA  </vt:lpstr>
      <vt:lpstr>Slajd 34</vt:lpstr>
      <vt:lpstr>Slajd 35</vt:lpstr>
      <vt:lpstr>PRODUKTY GOTOWE I PRODUKCJA NIEZAKOŃCZONA  </vt:lpstr>
      <vt:lpstr>Slajd 37</vt:lpstr>
      <vt:lpstr>Slajd 38</vt:lpstr>
      <vt:lpstr>Slajd 39</vt:lpstr>
      <vt:lpstr>Slajd 40</vt:lpstr>
      <vt:lpstr>Slajd 41</vt:lpstr>
      <vt:lpstr>Slajd 42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PRODUKTY GOTOWE I PRODUKCJA NIEZAKOŃCZONA</dc:title>
  <dc:creator>OEM</dc:creator>
  <cp:lastModifiedBy>Aleksander Zawadzki</cp:lastModifiedBy>
  <cp:revision>40</cp:revision>
  <dcterms:created xsi:type="dcterms:W3CDTF">2009-01-05T19:30:13Z</dcterms:created>
  <dcterms:modified xsi:type="dcterms:W3CDTF">2012-01-10T08:37:40Z</dcterms:modified>
</cp:coreProperties>
</file>