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2"/>
  </p:notesMasterIdLst>
  <p:sldIdLst>
    <p:sldId id="256" r:id="rId2"/>
    <p:sldId id="261" r:id="rId3"/>
    <p:sldId id="257" r:id="rId4"/>
    <p:sldId id="258" r:id="rId5"/>
    <p:sldId id="259" r:id="rId6"/>
    <p:sldId id="262" r:id="rId7"/>
    <p:sldId id="288" r:id="rId8"/>
    <p:sldId id="289" r:id="rId9"/>
    <p:sldId id="290" r:id="rId10"/>
    <p:sldId id="263" r:id="rId11"/>
    <p:sldId id="274" r:id="rId12"/>
    <p:sldId id="275" r:id="rId13"/>
    <p:sldId id="276" r:id="rId14"/>
    <p:sldId id="278" r:id="rId15"/>
    <p:sldId id="279" r:id="rId16"/>
    <p:sldId id="280" r:id="rId17"/>
    <p:sldId id="294" r:id="rId18"/>
    <p:sldId id="295" r:id="rId19"/>
    <p:sldId id="296" r:id="rId20"/>
    <p:sldId id="297" r:id="rId21"/>
    <p:sldId id="298" r:id="rId22"/>
    <p:sldId id="281" r:id="rId23"/>
    <p:sldId id="264" r:id="rId24"/>
    <p:sldId id="265" r:id="rId25"/>
    <p:sldId id="266" r:id="rId26"/>
    <p:sldId id="267" r:id="rId27"/>
    <p:sldId id="268" r:id="rId28"/>
    <p:sldId id="283" r:id="rId29"/>
    <p:sldId id="284" r:id="rId30"/>
    <p:sldId id="300" r:id="rId31"/>
    <p:sldId id="301" r:id="rId32"/>
    <p:sldId id="302" r:id="rId33"/>
    <p:sldId id="282" r:id="rId34"/>
    <p:sldId id="291" r:id="rId35"/>
    <p:sldId id="292" r:id="rId36"/>
    <p:sldId id="285" r:id="rId37"/>
    <p:sldId id="286" r:id="rId38"/>
    <p:sldId id="287" r:id="rId39"/>
    <p:sldId id="293" r:id="rId40"/>
    <p:sldId id="303" r:id="rId4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3167" autoAdjust="0"/>
  </p:normalViewPr>
  <p:slideViewPr>
    <p:cSldViewPr>
      <p:cViewPr varScale="1">
        <p:scale>
          <a:sx n="65" d="100"/>
          <a:sy n="65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0FB3AD-9E14-4A41-90ED-9B923BCA8F89}" type="datetimeFigureOut">
              <a:rPr lang="pl-PL"/>
              <a:pPr>
                <a:defRPr/>
              </a:pPr>
              <a:t>2010-03-06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06080-E303-4C40-AAC8-6228672586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C8F5F4-1788-463E-A246-114400273CBB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690E6F-16FA-478C-A567-B9F3480D945E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08825-D540-406E-ADC1-2D99E0B27ECB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B6DB5D-B9FB-4B68-B3F7-6D2CFFEB6443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B78ADA-20B3-483A-9980-AD46DFEF8FD9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93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5E6382-E4A6-4CD9-9516-CB229A3D30AE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04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34B6B8-BC97-4CF9-AFF2-168A03DC89FC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14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ADD00A-EC0D-4DD0-ACB1-BB4BE28BE069}" type="slidenum">
              <a:rPr lang="pl-PL" smtClean="0"/>
              <a:pPr/>
              <a:t>16</a:t>
            </a:fld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61105C-A290-46BE-8527-332D41F6F8B0}" type="slidenum">
              <a:rPr lang="pl-PL" smtClean="0"/>
              <a:pPr/>
              <a:t>17</a:t>
            </a:fld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565E7B-03B0-44DB-87F8-56F5C314900F}" type="slidenum">
              <a:rPr lang="pl-PL" smtClean="0"/>
              <a:pPr/>
              <a:t>18</a:t>
            </a:fld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36D3B8-A37D-4CE9-ABF5-7529C95CC360}" type="slidenum">
              <a:rPr lang="pl-PL" smtClean="0"/>
              <a:pPr/>
              <a:t>19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1B74DF-8000-470C-A560-98752A78CF87}" type="slidenum">
              <a:rPr lang="pl-PL" smtClean="0"/>
              <a:pPr/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3EF323-9866-4EC2-B66B-EC74F2A395F1}" type="slidenum">
              <a:rPr lang="pl-PL" smtClean="0"/>
              <a:pPr/>
              <a:t>20</a:t>
            </a:fld>
            <a:endParaRPr 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A1214F-342B-408A-807F-5C920F977BC8}" type="slidenum">
              <a:rPr lang="pl-PL" smtClean="0"/>
              <a:pPr/>
              <a:t>21</a:t>
            </a:fld>
            <a:endParaRPr 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75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681194-8CFA-4880-8E4E-5C996ED19041}" type="slidenum">
              <a:rPr lang="pl-PL" smtClean="0"/>
              <a:pPr/>
              <a:t>22</a:t>
            </a:fld>
            <a:endParaRPr 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86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C5DBD2-5E96-4903-BA81-181256F81B3F}" type="slidenum">
              <a:rPr lang="pl-PL" smtClean="0"/>
              <a:pPr/>
              <a:t>23</a:t>
            </a:fld>
            <a:endParaRPr 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51B7D5-39B7-4361-899C-4DBBED0938CB}" type="slidenum">
              <a:rPr lang="pl-PL" smtClean="0"/>
              <a:pPr/>
              <a:t>24</a:t>
            </a:fld>
            <a:endParaRPr lang="pl-P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B7C25B-9035-4004-9718-C1C53238244B}" type="slidenum">
              <a:rPr lang="pl-PL" smtClean="0"/>
              <a:pPr/>
              <a:t>25</a:t>
            </a:fld>
            <a:endParaRPr lang="pl-P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16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127569-1651-4393-9AE1-510D765DC0CB}" type="slidenum">
              <a:rPr lang="pl-PL" smtClean="0"/>
              <a:pPr/>
              <a:t>26</a:t>
            </a:fld>
            <a:endParaRPr lang="pl-P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F10A62-340B-42FA-84A3-0989A64D1A4E}" type="slidenum">
              <a:rPr lang="pl-PL" smtClean="0"/>
              <a:pPr/>
              <a:t>27</a:t>
            </a:fld>
            <a:endParaRPr lang="pl-P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37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7DF26B-7CE4-4F5E-A05F-A36001650710}" type="slidenum">
              <a:rPr lang="pl-PL" smtClean="0"/>
              <a:pPr/>
              <a:t>28</a:t>
            </a:fld>
            <a:endParaRPr lang="pl-P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47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7121DE-C8D1-43E8-89C0-36AF1EC193EA}" type="slidenum">
              <a:rPr lang="pl-PL" smtClean="0"/>
              <a:pPr/>
              <a:t>29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E18D50-0E80-455A-A965-70A71BE825F8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7129-0E67-4388-BD86-0371E8C98761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7129-0E67-4388-BD86-0371E8C98761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7129-0E67-4388-BD86-0371E8C98761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57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B09555-9B97-4309-A74E-4A20B35C52EB}" type="slidenum">
              <a:rPr lang="pl-PL" smtClean="0"/>
              <a:pPr/>
              <a:t>33</a:t>
            </a:fld>
            <a:endParaRPr lang="pl-P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768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297EB5-9EE2-4DB5-950B-160832DDBFA6}" type="slidenum">
              <a:rPr lang="pl-PL" smtClean="0"/>
              <a:pPr/>
              <a:t>34</a:t>
            </a:fld>
            <a:endParaRPr lang="pl-P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778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C3C39-A491-4687-A8BD-5625B93445D8}" type="slidenum">
              <a:rPr lang="pl-PL" smtClean="0"/>
              <a:pPr/>
              <a:t>35</a:t>
            </a:fld>
            <a:endParaRPr lang="pl-P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88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A7D8C6-8BC2-46D6-8E49-15BB78CBC4CF}" type="slidenum">
              <a:rPr lang="pl-PL" smtClean="0"/>
              <a:pPr/>
              <a:t>36</a:t>
            </a:fld>
            <a:endParaRPr lang="pl-P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98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302B98-85C7-4083-AF6E-3F497EFCF8A6}" type="slidenum">
              <a:rPr lang="pl-PL" smtClean="0"/>
              <a:pPr/>
              <a:t>37</a:t>
            </a:fld>
            <a:endParaRPr lang="pl-PL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9E296B-F00E-4918-876D-B6FD19C4AB8F}" type="slidenum">
              <a:rPr lang="pl-PL" smtClean="0"/>
              <a:pPr/>
              <a:t>38</a:t>
            </a:fld>
            <a:endParaRPr lang="pl-P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819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A9C95E-D41F-4E09-B1F6-5DCB523241A6}" type="slidenum">
              <a:rPr lang="pl-PL" smtClean="0"/>
              <a:pPr/>
              <a:t>39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91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2F98C0-97F5-4D69-964D-D9D15F0E7F75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06080-E303-4C40-AAC8-622867258604}" type="slidenum">
              <a:rPr lang="pl-PL" smtClean="0"/>
              <a:pPr>
                <a:defRPr/>
              </a:pPr>
              <a:t>40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D6F27A-F4F1-480F-9F91-207C2384C7B6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67B368-52A1-4AA3-B8F5-885832565160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99B9EF-219E-4303-BC56-17F5608570F1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B51D4E-3052-4C1D-A45C-ED9EB8F7309A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25CA8F-3A2C-4A45-8713-CB2F52BB32A3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Prostokąt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Prostokąt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5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7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A5C699-A7C3-4147-9D7D-5AFBAE75FA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070C8-1AB5-4766-BB86-94353D5C14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B925-8949-4F1D-BF01-27AAB66885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F86CB-50CC-4866-B160-57C3B45B4A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owolny kształt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owolny kształt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owolny kształt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Prostokąt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Prostokąt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Prostokąt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Prostokąt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DC61F-5B9B-41B8-B12C-FA9D68EE3D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9169DD-A5B1-4AC2-A164-BAA7C4A3CD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Prostokąt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Prostokąt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Prostokąt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Prostokąt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Prostokąt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Prostokąt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Prostokąt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53CD4-BE2B-4D8D-97D3-E167A367FB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73E5-2AA0-478F-A63A-696B6C1B39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B3D262-F96C-4382-AB58-43EB232B67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29FB-01A7-4FF8-AD56-235F87756A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Łącznik prosty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a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Łącznik prosty 7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Łącznik prosty 11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Łącznik prosty 15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0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35DD76-FDC0-4DA9-B68E-ACC92F6E08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Prostokąt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Prostokąt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Prostokąt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6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8F12C94-D04D-4EFB-BC24-7539772841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9" r:id="rId4"/>
    <p:sldLayoutId id="2147483720" r:id="rId5"/>
    <p:sldLayoutId id="2147483713" r:id="rId6"/>
    <p:sldLayoutId id="2147483721" r:id="rId7"/>
    <p:sldLayoutId id="2147483714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>
                <a:solidFill>
                  <a:schemeClr val="tx2">
                    <a:satMod val="200000"/>
                  </a:schemeClr>
                </a:solidFill>
              </a:rPr>
              <a:t>Ewidencja i wycena materiałów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4313" y="0"/>
            <a:ext cx="84740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u="sng"/>
              <a:t>Problem wyboru wariantu wyceny.</a:t>
            </a:r>
          </a:p>
          <a:p>
            <a:endParaRPr lang="pl-PL"/>
          </a:p>
          <a:p>
            <a:r>
              <a:rPr lang="pl-PL"/>
              <a:t>Niezależnie od wariantu wyboru wartości ewidencyjnej powstaje problem w jakiej wartości (po jakiej cenie) ewidencjonować koszt zużycia materiałów jeżeli istnieje kilku dostawców tego samego materiału, i różne ceny jego zakupu.</a:t>
            </a:r>
          </a:p>
          <a:p>
            <a:endParaRPr lang="pl-PL"/>
          </a:p>
          <a:p>
            <a:endParaRPr lang="pl-PL"/>
          </a:p>
        </p:txBody>
      </p:sp>
      <p:grpSp>
        <p:nvGrpSpPr>
          <p:cNvPr id="2" name="Grupa 16"/>
          <p:cNvGrpSpPr>
            <a:grpSpLocks/>
          </p:cNvGrpSpPr>
          <p:nvPr/>
        </p:nvGrpSpPr>
        <p:grpSpPr bwMode="auto">
          <a:xfrm>
            <a:off x="3000375" y="2786063"/>
            <a:ext cx="2643188" cy="2714625"/>
            <a:chOff x="3286116" y="669891"/>
            <a:chExt cx="2643206" cy="2831342"/>
          </a:xfrm>
        </p:grpSpPr>
        <p:grpSp>
          <p:nvGrpSpPr>
            <p:cNvPr id="17419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6" name="Łącznik prosty 5"/>
              <p:cNvCxnSpPr/>
              <p:nvPr/>
            </p:nvCxnSpPr>
            <p:spPr>
              <a:xfrm>
                <a:off x="3286116" y="1216291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Łącznik prosty 6"/>
              <p:cNvCxnSpPr/>
              <p:nvPr/>
            </p:nvCxnSpPr>
            <p:spPr>
              <a:xfrm rot="5400000">
                <a:off x="3429530" y="2357174"/>
                <a:ext cx="2284942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20" name="pole tekstowe 18"/>
            <p:cNvSpPr txBox="1">
              <a:spLocks noChangeArrowheads="1"/>
            </p:cNvSpPr>
            <p:nvPr/>
          </p:nvSpPr>
          <p:spPr bwMode="auto">
            <a:xfrm>
              <a:off x="3643308" y="669891"/>
              <a:ext cx="2000232" cy="38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sp>
        <p:nvSpPr>
          <p:cNvPr id="8" name="Strzałka w prawo 7"/>
          <p:cNvSpPr/>
          <p:nvPr/>
        </p:nvSpPr>
        <p:spPr>
          <a:xfrm>
            <a:off x="1071563" y="3429000"/>
            <a:ext cx="2714625" cy="2071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800" dirty="0"/>
              <a:t>Materiały od różnych dostawców = różne ceny</a:t>
            </a:r>
          </a:p>
        </p:txBody>
      </p:sp>
      <p:grpSp>
        <p:nvGrpSpPr>
          <p:cNvPr id="4" name="Grupa 21"/>
          <p:cNvGrpSpPr>
            <a:grpSpLocks/>
          </p:cNvGrpSpPr>
          <p:nvPr/>
        </p:nvGrpSpPr>
        <p:grpSpPr bwMode="auto">
          <a:xfrm>
            <a:off x="6143625" y="2500313"/>
            <a:ext cx="2643188" cy="2786062"/>
            <a:chOff x="3286116" y="335681"/>
            <a:chExt cx="2643206" cy="3165552"/>
          </a:xfrm>
        </p:grpSpPr>
        <p:grpSp>
          <p:nvGrpSpPr>
            <p:cNvPr id="17415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4" name="Łącznik prosty 13"/>
              <p:cNvCxnSpPr/>
              <p:nvPr/>
            </p:nvCxnSpPr>
            <p:spPr>
              <a:xfrm>
                <a:off x="3286116" y="1215903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14"/>
              <p:cNvCxnSpPr/>
              <p:nvPr/>
            </p:nvCxnSpPr>
            <p:spPr>
              <a:xfrm rot="5400000">
                <a:off x="3429336" y="2356980"/>
                <a:ext cx="2285330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16" name="pole tekstowe 23"/>
            <p:cNvSpPr txBox="1">
              <a:spLocks noChangeArrowheads="1"/>
            </p:cNvSpPr>
            <p:nvPr/>
          </p:nvSpPr>
          <p:spPr bwMode="auto">
            <a:xfrm>
              <a:off x="3643308" y="335681"/>
              <a:ext cx="2000232" cy="734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Zużycie materiałów</a:t>
              </a:r>
            </a:p>
          </p:txBody>
        </p:sp>
      </p:grpSp>
      <p:sp>
        <p:nvSpPr>
          <p:cNvPr id="16" name="Strzałka w prawo 15"/>
          <p:cNvSpPr/>
          <p:nvPr/>
        </p:nvSpPr>
        <p:spPr>
          <a:xfrm>
            <a:off x="4572000" y="3357563"/>
            <a:ext cx="2714625" cy="2071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800" dirty="0"/>
              <a:t>Rozchód materiałów</a:t>
            </a:r>
          </a:p>
          <a:p>
            <a:pPr algn="ctr">
              <a:defRPr/>
            </a:pPr>
            <a:r>
              <a:rPr lang="pl-PL" sz="1800" dirty="0"/>
              <a:t>Jaką cenę użyć do wyceny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50" y="214313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/>
              <a:t>Dla wyceny wartości rozchodu materiałów oraz wartości materiałów na składzie, przyjmuje się najczęściej następujące rozwiązania: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09550" y="1738313"/>
            <a:ext cx="8686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1. FIFO </a:t>
            </a:r>
            <a:r>
              <a:rPr lang="pl-PL"/>
              <a:t>(ang. </a:t>
            </a:r>
            <a:r>
              <a:rPr lang="en-US"/>
              <a:t>first in - first out) - </a:t>
            </a:r>
            <a:r>
              <a:rPr lang="pl-PL"/>
              <a:t>„pierwsze przyszło, pierwsze wyszło"; wycena następuje wg najwcześniejszej dostawy znajdującej się </a:t>
            </a:r>
            <a:r>
              <a:rPr lang="en-US"/>
              <a:t>w </a:t>
            </a:r>
            <a:r>
              <a:rPr lang="pl-PL"/>
              <a:t>magazynie, </a:t>
            </a:r>
            <a:r>
              <a:rPr lang="en-US"/>
              <a:t>a </a:t>
            </a:r>
            <a:r>
              <a:rPr lang="pl-PL"/>
              <a:t>po jej wyczerpaniu podstawą będzie wartość dostawy następnej </a:t>
            </a:r>
            <a:r>
              <a:rPr lang="en-US"/>
              <a:t>w </a:t>
            </a:r>
            <a:r>
              <a:rPr lang="pl-PL"/>
              <a:t>kolejności. </a:t>
            </a:r>
            <a:r>
              <a:rPr lang="en-US"/>
              <a:t>FIFO </a:t>
            </a:r>
            <a:r>
              <a:rPr lang="pl-PL"/>
              <a:t>najczęściej stosowana </a:t>
            </a:r>
            <a:r>
              <a:rPr lang="en-US"/>
              <a:t>jest w </a:t>
            </a:r>
            <a:r>
              <a:rPr lang="pl-PL"/>
              <a:t>firmach </a:t>
            </a:r>
            <a:r>
              <a:rPr lang="en-US"/>
              <a:t>o </a:t>
            </a:r>
            <a:r>
              <a:rPr lang="pl-PL"/>
              <a:t>szybkiej rotacji zapasów.</a:t>
            </a:r>
          </a:p>
        </p:txBody>
      </p:sp>
      <p:pic>
        <p:nvPicPr>
          <p:cNvPr id="17416" name="Picture 8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3857625"/>
            <a:ext cx="17922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a 9"/>
          <p:cNvGrpSpPr>
            <a:grpSpLocks/>
          </p:cNvGrpSpPr>
          <p:nvPr/>
        </p:nvGrpSpPr>
        <p:grpSpPr bwMode="auto">
          <a:xfrm>
            <a:off x="3786188" y="3929063"/>
            <a:ext cx="1285875" cy="1428750"/>
            <a:chOff x="1928794" y="4214818"/>
            <a:chExt cx="1680909" cy="1747549"/>
          </a:xfrm>
        </p:grpSpPr>
        <p:pic>
          <p:nvPicPr>
            <p:cNvPr id="18453" name="Picture 6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71670" y="4214818"/>
              <a:ext cx="1357322" cy="1363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4" name="pole tekstowe 8"/>
            <p:cNvSpPr txBox="1">
              <a:spLocks noChangeArrowheads="1"/>
            </p:cNvSpPr>
            <p:nvPr/>
          </p:nvSpPr>
          <p:spPr bwMode="auto">
            <a:xfrm>
              <a:off x="1928794" y="5500702"/>
              <a:ext cx="16809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Dostawca A</a:t>
              </a:r>
            </a:p>
          </p:txBody>
        </p:sp>
      </p:grpSp>
      <p:grpSp>
        <p:nvGrpSpPr>
          <p:cNvPr id="3" name="Grupa 16"/>
          <p:cNvGrpSpPr>
            <a:grpSpLocks/>
          </p:cNvGrpSpPr>
          <p:nvPr/>
        </p:nvGrpSpPr>
        <p:grpSpPr bwMode="auto">
          <a:xfrm>
            <a:off x="2071688" y="3929063"/>
            <a:ext cx="1679575" cy="1512887"/>
            <a:chOff x="1928794" y="4214818"/>
            <a:chExt cx="2196448" cy="1850557"/>
          </a:xfrm>
        </p:grpSpPr>
        <p:pic>
          <p:nvPicPr>
            <p:cNvPr id="18451" name="Picture 6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71670" y="4214818"/>
              <a:ext cx="1357322" cy="1363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2" name="pole tekstowe 18"/>
            <p:cNvSpPr txBox="1">
              <a:spLocks noChangeArrowheads="1"/>
            </p:cNvSpPr>
            <p:nvPr/>
          </p:nvSpPr>
          <p:spPr bwMode="auto">
            <a:xfrm>
              <a:off x="1928794" y="5500702"/>
              <a:ext cx="2196448" cy="564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Dostawca B</a:t>
              </a:r>
            </a:p>
          </p:txBody>
        </p:sp>
      </p:grpSp>
      <p:grpSp>
        <p:nvGrpSpPr>
          <p:cNvPr id="4" name="Grupa 20"/>
          <p:cNvGrpSpPr>
            <a:grpSpLocks/>
          </p:cNvGrpSpPr>
          <p:nvPr/>
        </p:nvGrpSpPr>
        <p:grpSpPr bwMode="auto">
          <a:xfrm>
            <a:off x="357188" y="3929063"/>
            <a:ext cx="1679575" cy="1512887"/>
            <a:chOff x="1928794" y="4214818"/>
            <a:chExt cx="2196448" cy="1850557"/>
          </a:xfrm>
        </p:grpSpPr>
        <p:pic>
          <p:nvPicPr>
            <p:cNvPr id="18449" name="Picture 6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71670" y="4214818"/>
              <a:ext cx="1357322" cy="1363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0" name="pole tekstowe 22"/>
            <p:cNvSpPr txBox="1">
              <a:spLocks noChangeArrowheads="1"/>
            </p:cNvSpPr>
            <p:nvPr/>
          </p:nvSpPr>
          <p:spPr bwMode="auto">
            <a:xfrm>
              <a:off x="1928794" y="5500702"/>
              <a:ext cx="2196448" cy="564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Dostawca C</a:t>
              </a:r>
            </a:p>
          </p:txBody>
        </p:sp>
      </p:grpSp>
      <p:grpSp>
        <p:nvGrpSpPr>
          <p:cNvPr id="5" name="Grupa 24"/>
          <p:cNvGrpSpPr>
            <a:grpSpLocks/>
          </p:cNvGrpSpPr>
          <p:nvPr/>
        </p:nvGrpSpPr>
        <p:grpSpPr bwMode="auto">
          <a:xfrm>
            <a:off x="7429500" y="4071938"/>
            <a:ext cx="1336675" cy="1143000"/>
            <a:chOff x="7429520" y="4071942"/>
            <a:chExt cx="1336178" cy="1143008"/>
          </a:xfrm>
        </p:grpSpPr>
        <p:pic>
          <p:nvPicPr>
            <p:cNvPr id="18447" name="Picture 5" descr="C:\Program Files\Microsoft Office\MEDIA\CAGCAT10\j0187423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29520" y="4071942"/>
              <a:ext cx="1101839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8" name="pole tekstowe 23"/>
            <p:cNvSpPr txBox="1">
              <a:spLocks noChangeArrowheads="1"/>
            </p:cNvSpPr>
            <p:nvPr/>
          </p:nvSpPr>
          <p:spPr bwMode="auto">
            <a:xfrm>
              <a:off x="8358214" y="4643446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A</a:t>
              </a:r>
            </a:p>
          </p:txBody>
        </p:sp>
      </p:grpSp>
      <p:grpSp>
        <p:nvGrpSpPr>
          <p:cNvPr id="6" name="Grupa 25"/>
          <p:cNvGrpSpPr>
            <a:grpSpLocks/>
          </p:cNvGrpSpPr>
          <p:nvPr/>
        </p:nvGrpSpPr>
        <p:grpSpPr bwMode="auto">
          <a:xfrm>
            <a:off x="7429500" y="4071938"/>
            <a:ext cx="1319213" cy="1143000"/>
            <a:chOff x="7429520" y="4071942"/>
            <a:chExt cx="1318544" cy="1143008"/>
          </a:xfrm>
        </p:grpSpPr>
        <p:pic>
          <p:nvPicPr>
            <p:cNvPr id="18445" name="Picture 5" descr="C:\Program Files\Microsoft Office\MEDIA\CAGCAT10\j0187423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29520" y="4071942"/>
              <a:ext cx="1101839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6" name="pole tekstowe 27"/>
            <p:cNvSpPr txBox="1">
              <a:spLocks noChangeArrowheads="1"/>
            </p:cNvSpPr>
            <p:nvPr/>
          </p:nvSpPr>
          <p:spPr bwMode="auto">
            <a:xfrm>
              <a:off x="8358214" y="4643446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B</a:t>
              </a:r>
            </a:p>
          </p:txBody>
        </p:sp>
      </p:grpSp>
      <p:grpSp>
        <p:nvGrpSpPr>
          <p:cNvPr id="7" name="Grupa 28"/>
          <p:cNvGrpSpPr>
            <a:grpSpLocks/>
          </p:cNvGrpSpPr>
          <p:nvPr/>
        </p:nvGrpSpPr>
        <p:grpSpPr bwMode="auto">
          <a:xfrm>
            <a:off x="7429500" y="4071938"/>
            <a:ext cx="1319213" cy="1143000"/>
            <a:chOff x="7429520" y="4071942"/>
            <a:chExt cx="1318544" cy="1143008"/>
          </a:xfrm>
        </p:grpSpPr>
        <p:pic>
          <p:nvPicPr>
            <p:cNvPr id="18443" name="Picture 5" descr="C:\Program Files\Microsoft Office\MEDIA\CAGCAT10\j0187423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29520" y="4071942"/>
              <a:ext cx="1101839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4" name="pole tekstowe 30"/>
            <p:cNvSpPr txBox="1">
              <a:spLocks noChangeArrowheads="1"/>
            </p:cNvSpPr>
            <p:nvPr/>
          </p:nvSpPr>
          <p:spPr bwMode="auto">
            <a:xfrm>
              <a:off x="8358214" y="4643446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28625" y="5715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2. LIFO </a:t>
            </a:r>
            <a:r>
              <a:rPr lang="pl-PL"/>
              <a:t>(ang. </a:t>
            </a:r>
            <a:r>
              <a:rPr lang="en-US"/>
              <a:t>last in - first out) - </a:t>
            </a:r>
            <a:r>
              <a:rPr lang="pl-PL"/>
              <a:t>„ostatnie przyszło, pierwsze wyszlo"; wycena następuje </a:t>
            </a:r>
            <a:r>
              <a:rPr lang="en-US"/>
              <a:t>w </a:t>
            </a:r>
            <a:r>
              <a:rPr lang="pl-PL"/>
              <a:t>oparciu </a:t>
            </a:r>
            <a:r>
              <a:rPr lang="en-US"/>
              <a:t>o </a:t>
            </a:r>
            <a:r>
              <a:rPr lang="pl-PL"/>
              <a:t>ostatnią dostawę znajdującą się </a:t>
            </a:r>
            <a:r>
              <a:rPr lang="en-US"/>
              <a:t>w </a:t>
            </a:r>
            <a:r>
              <a:rPr lang="pl-PL"/>
              <a:t>magazynie, która jako pierwsza wydawana </a:t>
            </a:r>
            <a:r>
              <a:rPr lang="en-US"/>
              <a:t>jest do </a:t>
            </a:r>
            <a:r>
              <a:rPr lang="pl-PL"/>
              <a:t>zużycia </a:t>
            </a:r>
            <a:r>
              <a:rPr lang="en-US"/>
              <a:t>w </a:t>
            </a:r>
            <a:r>
              <a:rPr lang="pl-PL"/>
              <a:t>procesie produkcyjnym. </a:t>
            </a:r>
            <a:r>
              <a:rPr lang="en-US"/>
              <a:t>LIFO </a:t>
            </a:r>
            <a:r>
              <a:rPr lang="pl-PL"/>
              <a:t>najczęściej stosowana </a:t>
            </a:r>
            <a:r>
              <a:rPr lang="en-US"/>
              <a:t>jest w </a:t>
            </a:r>
            <a:r>
              <a:rPr lang="pl-PL"/>
              <a:t>warunkach wysokiej inflacji.</a:t>
            </a:r>
          </a:p>
        </p:txBody>
      </p:sp>
      <p:pic>
        <p:nvPicPr>
          <p:cNvPr id="3" name="Picture 8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3857625"/>
            <a:ext cx="17922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a 3"/>
          <p:cNvGrpSpPr>
            <a:grpSpLocks/>
          </p:cNvGrpSpPr>
          <p:nvPr/>
        </p:nvGrpSpPr>
        <p:grpSpPr bwMode="auto">
          <a:xfrm>
            <a:off x="3786188" y="3929063"/>
            <a:ext cx="1285875" cy="1428750"/>
            <a:chOff x="1928794" y="4214818"/>
            <a:chExt cx="1680909" cy="1747549"/>
          </a:xfrm>
        </p:grpSpPr>
        <p:pic>
          <p:nvPicPr>
            <p:cNvPr id="19476" name="Picture 6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71670" y="4214818"/>
              <a:ext cx="1357322" cy="1363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pole tekstowe 5"/>
            <p:cNvSpPr txBox="1">
              <a:spLocks noChangeArrowheads="1"/>
            </p:cNvSpPr>
            <p:nvPr/>
          </p:nvSpPr>
          <p:spPr bwMode="auto">
            <a:xfrm>
              <a:off x="1928794" y="5500702"/>
              <a:ext cx="16809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Dostawca A</a:t>
              </a:r>
            </a:p>
          </p:txBody>
        </p:sp>
      </p:grpSp>
      <p:grpSp>
        <p:nvGrpSpPr>
          <p:cNvPr id="4" name="Grupa 6"/>
          <p:cNvGrpSpPr>
            <a:grpSpLocks/>
          </p:cNvGrpSpPr>
          <p:nvPr/>
        </p:nvGrpSpPr>
        <p:grpSpPr bwMode="auto">
          <a:xfrm>
            <a:off x="2071688" y="3929063"/>
            <a:ext cx="1679575" cy="1512887"/>
            <a:chOff x="1928794" y="4214818"/>
            <a:chExt cx="2196448" cy="1850557"/>
          </a:xfrm>
        </p:grpSpPr>
        <p:pic>
          <p:nvPicPr>
            <p:cNvPr id="19474" name="Picture 6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71670" y="4214818"/>
              <a:ext cx="1357322" cy="1363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5" name="pole tekstowe 8"/>
            <p:cNvSpPr txBox="1">
              <a:spLocks noChangeArrowheads="1"/>
            </p:cNvSpPr>
            <p:nvPr/>
          </p:nvSpPr>
          <p:spPr bwMode="auto">
            <a:xfrm>
              <a:off x="1928794" y="5500702"/>
              <a:ext cx="2196448" cy="564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Dostawca B</a:t>
              </a:r>
            </a:p>
          </p:txBody>
        </p:sp>
      </p:grpSp>
      <p:grpSp>
        <p:nvGrpSpPr>
          <p:cNvPr id="5" name="Grupa 9"/>
          <p:cNvGrpSpPr>
            <a:grpSpLocks/>
          </p:cNvGrpSpPr>
          <p:nvPr/>
        </p:nvGrpSpPr>
        <p:grpSpPr bwMode="auto">
          <a:xfrm>
            <a:off x="357188" y="3929063"/>
            <a:ext cx="1679575" cy="1512887"/>
            <a:chOff x="1928794" y="4214818"/>
            <a:chExt cx="2196448" cy="1850557"/>
          </a:xfrm>
        </p:grpSpPr>
        <p:pic>
          <p:nvPicPr>
            <p:cNvPr id="19472" name="Picture 6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71670" y="4214818"/>
              <a:ext cx="1357322" cy="1363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3" name="pole tekstowe 11"/>
            <p:cNvSpPr txBox="1">
              <a:spLocks noChangeArrowheads="1"/>
            </p:cNvSpPr>
            <p:nvPr/>
          </p:nvSpPr>
          <p:spPr bwMode="auto">
            <a:xfrm>
              <a:off x="1928794" y="5500702"/>
              <a:ext cx="2196448" cy="564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Dostawca C</a:t>
              </a:r>
            </a:p>
          </p:txBody>
        </p:sp>
      </p:grpSp>
      <p:grpSp>
        <p:nvGrpSpPr>
          <p:cNvPr id="6" name="Grupa 12"/>
          <p:cNvGrpSpPr>
            <a:grpSpLocks/>
          </p:cNvGrpSpPr>
          <p:nvPr/>
        </p:nvGrpSpPr>
        <p:grpSpPr bwMode="auto">
          <a:xfrm>
            <a:off x="7358063" y="3929063"/>
            <a:ext cx="1336675" cy="1143000"/>
            <a:chOff x="7429520" y="4071942"/>
            <a:chExt cx="1336178" cy="1143008"/>
          </a:xfrm>
        </p:grpSpPr>
        <p:pic>
          <p:nvPicPr>
            <p:cNvPr id="19470" name="Picture 5" descr="C:\Program Files\Microsoft Office\MEDIA\CAGCAT10\j0187423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29520" y="4071942"/>
              <a:ext cx="1101839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1" name="pole tekstowe 14"/>
            <p:cNvSpPr txBox="1">
              <a:spLocks noChangeArrowheads="1"/>
            </p:cNvSpPr>
            <p:nvPr/>
          </p:nvSpPr>
          <p:spPr bwMode="auto">
            <a:xfrm>
              <a:off x="8358214" y="4643446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A</a:t>
              </a:r>
            </a:p>
          </p:txBody>
        </p:sp>
      </p:grpSp>
      <p:grpSp>
        <p:nvGrpSpPr>
          <p:cNvPr id="7" name="Grupa 15"/>
          <p:cNvGrpSpPr>
            <a:grpSpLocks/>
          </p:cNvGrpSpPr>
          <p:nvPr/>
        </p:nvGrpSpPr>
        <p:grpSpPr bwMode="auto">
          <a:xfrm>
            <a:off x="7358063" y="3929063"/>
            <a:ext cx="1319212" cy="1143000"/>
            <a:chOff x="7429520" y="4071942"/>
            <a:chExt cx="1318544" cy="1143008"/>
          </a:xfrm>
        </p:grpSpPr>
        <p:pic>
          <p:nvPicPr>
            <p:cNvPr id="19468" name="Picture 5" descr="C:\Program Files\Microsoft Office\MEDIA\CAGCAT10\j0187423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29520" y="4071942"/>
              <a:ext cx="1101839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9" name="pole tekstowe 17"/>
            <p:cNvSpPr txBox="1">
              <a:spLocks noChangeArrowheads="1"/>
            </p:cNvSpPr>
            <p:nvPr/>
          </p:nvSpPr>
          <p:spPr bwMode="auto">
            <a:xfrm>
              <a:off x="8358214" y="4643446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B</a:t>
              </a:r>
            </a:p>
          </p:txBody>
        </p:sp>
      </p:grpSp>
      <p:grpSp>
        <p:nvGrpSpPr>
          <p:cNvPr id="8" name="Grupa 18"/>
          <p:cNvGrpSpPr>
            <a:grpSpLocks/>
          </p:cNvGrpSpPr>
          <p:nvPr/>
        </p:nvGrpSpPr>
        <p:grpSpPr bwMode="auto">
          <a:xfrm>
            <a:off x="7358063" y="3929063"/>
            <a:ext cx="1319212" cy="1143000"/>
            <a:chOff x="7429520" y="4071942"/>
            <a:chExt cx="1318544" cy="1143008"/>
          </a:xfrm>
        </p:grpSpPr>
        <p:pic>
          <p:nvPicPr>
            <p:cNvPr id="19466" name="Picture 5" descr="C:\Program Files\Microsoft Office\MEDIA\CAGCAT10\j0187423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29520" y="4071942"/>
              <a:ext cx="1101839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7" name="pole tekstowe 20"/>
            <p:cNvSpPr txBox="1">
              <a:spLocks noChangeArrowheads="1"/>
            </p:cNvSpPr>
            <p:nvPr/>
          </p:nvSpPr>
          <p:spPr bwMode="auto">
            <a:xfrm>
              <a:off x="8358214" y="4643446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5750" y="357188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3. </a:t>
            </a:r>
            <a:r>
              <a:rPr lang="pl-PL"/>
              <a:t>HIFO (ang. </a:t>
            </a:r>
            <a:r>
              <a:rPr lang="en-US"/>
              <a:t>highest in - first out) - </a:t>
            </a:r>
            <a:r>
              <a:rPr lang="pl-PL"/>
              <a:t>najdroższe przyszło, pierwsze wyszło. </a:t>
            </a:r>
            <a:r>
              <a:rPr lang="en-US"/>
              <a:t>Do </a:t>
            </a:r>
            <a:r>
              <a:rPr lang="pl-PL"/>
              <a:t>zużycia wydawane są </a:t>
            </a:r>
            <a:r>
              <a:rPr lang="en-US"/>
              <a:t>w </a:t>
            </a:r>
            <a:r>
              <a:rPr lang="pl-PL"/>
              <a:t>pierwszej kolejności te materiały, które mają najwyższą cenę zakupu. </a:t>
            </a:r>
            <a:r>
              <a:rPr lang="en-US"/>
              <a:t>W </a:t>
            </a:r>
            <a:r>
              <a:rPr lang="pl-PL"/>
              <a:t>warunkach wysokiej inflacji, kiedy ceny rosną </a:t>
            </a:r>
            <a:r>
              <a:rPr lang="en-US"/>
              <a:t>w </a:t>
            </a:r>
            <a:r>
              <a:rPr lang="pl-PL"/>
              <a:t>sposób ciągły, metoda </a:t>
            </a:r>
            <a:r>
              <a:rPr lang="en-US"/>
              <a:t>LIFO </a:t>
            </a:r>
            <a:r>
              <a:rPr lang="pl-PL"/>
              <a:t>daje te </a:t>
            </a:r>
            <a:r>
              <a:rPr lang="en-US"/>
              <a:t>same </a:t>
            </a:r>
            <a:r>
              <a:rPr lang="pl-PL"/>
              <a:t>rezultaty co metoda HIFO.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50" y="3000375"/>
            <a:ext cx="8305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4. </a:t>
            </a:r>
            <a:r>
              <a:rPr lang="pl-PL"/>
              <a:t>LOFO (ang. </a:t>
            </a:r>
            <a:r>
              <a:rPr lang="en-US"/>
              <a:t>lowest in - first out) - </a:t>
            </a:r>
            <a:r>
              <a:rPr lang="pl-PL"/>
              <a:t>najtańsze przyszło, pierwsze wyszło. </a:t>
            </a:r>
            <a:r>
              <a:rPr lang="en-US"/>
              <a:t>W </a:t>
            </a:r>
            <a:r>
              <a:rPr lang="pl-PL"/>
              <a:t>praktyce metoda ta </a:t>
            </a:r>
            <a:r>
              <a:rPr lang="en-US"/>
              <a:t>jest </a:t>
            </a:r>
            <a:r>
              <a:rPr lang="pl-PL"/>
              <a:t>stosowana bardzo rzadko. Powoduje zaniżenie kosztów i stąd zawyżenie płaconego podatku dochodowego. Może być jednak wykorzystana </a:t>
            </a:r>
            <a:r>
              <a:rPr lang="en-US"/>
              <a:t>w </a:t>
            </a:r>
            <a:r>
              <a:rPr lang="pl-PL"/>
              <a:t>przypadku, kiedy firma chce zaniżyć poziom poniesionych kosztów (zbyt wysokich </a:t>
            </a:r>
            <a:r>
              <a:rPr lang="en-US"/>
              <a:t>w </a:t>
            </a:r>
            <a:r>
              <a:rPr lang="pl-PL"/>
              <a:t>stosunku </a:t>
            </a:r>
            <a:r>
              <a:rPr lang="en-US"/>
              <a:t>do </a:t>
            </a:r>
            <a:r>
              <a:rPr lang="pl-PL"/>
              <a:t>przychodów ze sprzedaży, np. ograniczyć stratę generowaną </a:t>
            </a:r>
            <a:r>
              <a:rPr lang="en-US"/>
              <a:t>z </a:t>
            </a:r>
            <a:r>
              <a:rPr lang="pl-PL"/>
              <a:t>działalności operacyjnej).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313" y="28575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 5. </a:t>
            </a:r>
            <a:r>
              <a:rPr lang="pl-PL"/>
              <a:t>Cena średnioważona (albo przeciętna bądź bieżącej ceny przeciętnej) - po każdej dostawie ustala tu się średnią ważoną cenę materiałów zgromadzonych </a:t>
            </a:r>
            <a:r>
              <a:rPr lang="en-US"/>
              <a:t>w </a:t>
            </a:r>
            <a:r>
              <a:rPr lang="pl-PL"/>
              <a:t>magazynie, ważoną ich ilością. Stosowana przy rzadkich dostawach danego materiału'.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71472" y="2643182"/>
            <a:ext cx="7788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Cena średnioważona = C</a:t>
            </a:r>
            <a:r>
              <a:rPr lang="pl-PL" baseline="-25000" dirty="0" smtClean="0"/>
              <a:t>A</a:t>
            </a:r>
            <a:r>
              <a:rPr lang="pl-PL" dirty="0" smtClean="0"/>
              <a:t> x U</a:t>
            </a:r>
            <a:r>
              <a:rPr lang="pl-PL" baseline="-25000" dirty="0" smtClean="0"/>
              <a:t>A </a:t>
            </a:r>
            <a:r>
              <a:rPr lang="pl-PL" dirty="0" smtClean="0"/>
              <a:t>+ C</a:t>
            </a:r>
            <a:r>
              <a:rPr lang="pl-PL" baseline="-25000" dirty="0" smtClean="0"/>
              <a:t>B</a:t>
            </a:r>
            <a:r>
              <a:rPr lang="pl-PL" dirty="0" smtClean="0"/>
              <a:t> x U</a:t>
            </a:r>
            <a:r>
              <a:rPr lang="pl-PL" baseline="-25000" dirty="0" smtClean="0"/>
              <a:t>B</a:t>
            </a:r>
            <a:r>
              <a:rPr lang="pl-PL" dirty="0" smtClean="0"/>
              <a:t> + C</a:t>
            </a:r>
            <a:r>
              <a:rPr lang="pl-PL" baseline="-25000" dirty="0"/>
              <a:t>C</a:t>
            </a:r>
            <a:r>
              <a:rPr lang="pl-PL" dirty="0" smtClean="0"/>
              <a:t> x U</a:t>
            </a:r>
            <a:r>
              <a:rPr lang="pl-PL" baseline="-25000" dirty="0" smtClean="0"/>
              <a:t>C</a:t>
            </a:r>
            <a:r>
              <a:rPr lang="pl-PL" dirty="0" smtClean="0"/>
              <a:t> +……..</a:t>
            </a:r>
            <a:r>
              <a:rPr lang="pl-PL" baseline="-25000" dirty="0" smtClean="0"/>
              <a:t> 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42910" y="3429000"/>
            <a:ext cx="77652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C</a:t>
            </a:r>
            <a:r>
              <a:rPr lang="pl-PL" baseline="-25000" dirty="0" err="1" smtClean="0"/>
              <a:t>n</a:t>
            </a:r>
            <a:r>
              <a:rPr lang="pl-PL" dirty="0" smtClean="0"/>
              <a:t> – cena dostawcy „n”</a:t>
            </a:r>
          </a:p>
          <a:p>
            <a:endParaRPr lang="pl-PL" dirty="0"/>
          </a:p>
          <a:p>
            <a:r>
              <a:rPr lang="pl-PL" dirty="0" err="1" smtClean="0"/>
              <a:t>Un</a:t>
            </a:r>
            <a:r>
              <a:rPr lang="pl-PL" dirty="0" smtClean="0"/>
              <a:t> – udział materiału od dostawcy „n” w całej partii dostawy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457200"/>
            <a:ext cx="8305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spcBef>
                <a:spcPts val="1075"/>
              </a:spcBef>
            </a:pPr>
            <a:r>
              <a:rPr lang="en-US"/>
              <a:t>6. </a:t>
            </a:r>
            <a:r>
              <a:rPr lang="pl-PL"/>
              <a:t>Stałe ceny ewidencyjne ustalone na poziome:</a:t>
            </a:r>
          </a:p>
          <a:p>
            <a:pPr lvl="2" algn="just">
              <a:spcBef>
                <a:spcPts val="1438"/>
              </a:spcBef>
            </a:pPr>
            <a:r>
              <a:rPr lang="en-US"/>
              <a:t>-</a:t>
            </a:r>
            <a:r>
              <a:rPr lang="pl-PL"/>
              <a:t>ceny zakupu (rzeczywista cena po której dokonuje się zakupu materiałów), </a:t>
            </a:r>
          </a:p>
          <a:p>
            <a:pPr lvl="2" algn="just">
              <a:spcBef>
                <a:spcPts val="1438"/>
              </a:spcBef>
            </a:pPr>
            <a:r>
              <a:rPr lang="en-US"/>
              <a:t>-</a:t>
            </a:r>
            <a:r>
              <a:rPr lang="pl-PL"/>
              <a:t>ceny nabycia (cena zakupu powiększona </a:t>
            </a:r>
            <a:r>
              <a:rPr lang="en-US"/>
              <a:t>o </a:t>
            </a:r>
            <a:r>
              <a:rPr lang="pl-PL"/>
              <a:t>koszty zakupu, np. </a:t>
            </a:r>
            <a:r>
              <a:rPr lang="en-US"/>
              <a:t>transport, </a:t>
            </a:r>
            <a:r>
              <a:rPr lang="pl-PL"/>
              <a:t>ubezpieczenie </a:t>
            </a:r>
            <a:r>
              <a:rPr lang="en-US"/>
              <a:t>w </a:t>
            </a:r>
            <a:r>
              <a:rPr lang="pl-PL"/>
              <a:t>drodze, załadunek, rozładunek, montaż).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-152400" y="3505200"/>
            <a:ext cx="9296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spcBef>
                <a:spcPts val="350"/>
              </a:spcBef>
            </a:pPr>
            <a:r>
              <a:rPr lang="pl-PL"/>
              <a:t>Ceny ewidencyjne ustalane są zazwyczaj na cały rok na podstawie wartości historycznej dotychczasowych dostaw danego materiału. Stosowane są przy częstych dostawach oraz szerokim asortymencie wykorzystywanych materiałów.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457200" y="304800"/>
            <a:ext cx="93726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spcBef>
                <a:spcPts val="1075"/>
              </a:spcBef>
            </a:pPr>
            <a:r>
              <a:rPr lang="en-US"/>
              <a:t>W </a:t>
            </a:r>
            <a:r>
              <a:rPr lang="pl-PL"/>
              <a:t>przypadku stosowania ceny ewidencyjnej ustalonej na poziomie ceny zakupu </a:t>
            </a:r>
            <a:r>
              <a:rPr lang="en-US"/>
              <a:t>w </a:t>
            </a:r>
            <a:r>
              <a:rPr lang="pl-PL"/>
              <a:t>ewidencji występują trzy konta: </a:t>
            </a:r>
            <a:r>
              <a:rPr lang="pl-PL" i="1"/>
              <a:t>Materiały, Odchylenia od cen ewidencyjnych materiałów </a:t>
            </a:r>
            <a:r>
              <a:rPr lang="pl-PL"/>
              <a:t>oraz </a:t>
            </a:r>
            <a:r>
              <a:rPr lang="pl-PL" i="1"/>
              <a:t>Koszty zakupu/Uslugi obce.</a:t>
            </a:r>
          </a:p>
          <a:p>
            <a:pPr lvl="2" algn="just">
              <a:spcBef>
                <a:spcPts val="1075"/>
              </a:spcBef>
            </a:pPr>
            <a:r>
              <a:rPr lang="en-US"/>
              <a:t>W </a:t>
            </a:r>
            <a:r>
              <a:rPr lang="pl-PL"/>
              <a:t>przypadku stosowania ceny ewidencyjnej na poziomie ceny nabycia, </a:t>
            </a:r>
            <a:r>
              <a:rPr lang="en-US"/>
              <a:t>w </a:t>
            </a:r>
            <a:r>
              <a:rPr lang="pl-PL"/>
              <a:t>ewidencji występują tylko dwa konta: </a:t>
            </a:r>
            <a:r>
              <a:rPr lang="pl-PL" i="1"/>
              <a:t>Materiały </a:t>
            </a:r>
            <a:r>
              <a:rPr lang="pl-PL"/>
              <a:t>oraz </a:t>
            </a:r>
            <a:r>
              <a:rPr lang="pl-PL" i="1"/>
              <a:t>Odchylenia od cen ewidencyjnych materiałów.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upa 16"/>
          <p:cNvGrpSpPr>
            <a:grpSpLocks/>
          </p:cNvGrpSpPr>
          <p:nvPr/>
        </p:nvGrpSpPr>
        <p:grpSpPr bwMode="auto">
          <a:xfrm>
            <a:off x="6143625" y="814388"/>
            <a:ext cx="2643188" cy="1285875"/>
            <a:chOff x="3286116" y="446364"/>
            <a:chExt cx="2643206" cy="3054868"/>
          </a:xfrm>
        </p:grpSpPr>
        <p:grpSp>
          <p:nvGrpSpPr>
            <p:cNvPr id="24629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30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24579" name="Grupa 16"/>
          <p:cNvGrpSpPr>
            <a:grpSpLocks/>
          </p:cNvGrpSpPr>
          <p:nvPr/>
        </p:nvGrpSpPr>
        <p:grpSpPr bwMode="auto">
          <a:xfrm>
            <a:off x="3357563" y="814388"/>
            <a:ext cx="2643187" cy="1285875"/>
            <a:chOff x="3286116" y="446364"/>
            <a:chExt cx="2643206" cy="3054869"/>
          </a:xfrm>
        </p:grpSpPr>
        <p:grpSp>
          <p:nvGrpSpPr>
            <p:cNvPr id="24625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26" name="pole tekstowe 18"/>
            <p:cNvSpPr txBox="1">
              <a:spLocks noChangeArrowheads="1"/>
            </p:cNvSpPr>
            <p:nvPr/>
          </p:nvSpPr>
          <p:spPr bwMode="auto">
            <a:xfrm>
              <a:off x="3571870" y="446364"/>
              <a:ext cx="2000232" cy="87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Rozliczenie zakupu</a:t>
              </a:r>
            </a:p>
          </p:txBody>
        </p:sp>
      </p:grpSp>
      <p:grpSp>
        <p:nvGrpSpPr>
          <p:cNvPr id="24580" name="Grupa 16"/>
          <p:cNvGrpSpPr>
            <a:grpSpLocks/>
          </p:cNvGrpSpPr>
          <p:nvPr/>
        </p:nvGrpSpPr>
        <p:grpSpPr bwMode="auto">
          <a:xfrm>
            <a:off x="500063" y="457200"/>
            <a:ext cx="2643187" cy="1643063"/>
            <a:chOff x="3286116" y="-402160"/>
            <a:chExt cx="2643226" cy="3903393"/>
          </a:xfrm>
        </p:grpSpPr>
        <p:grpSp>
          <p:nvGrpSpPr>
            <p:cNvPr id="24621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5" name="Łącznik prosty 14"/>
              <p:cNvCxnSpPr/>
              <p:nvPr/>
            </p:nvCxnSpPr>
            <p:spPr>
              <a:xfrm>
                <a:off x="3286116" y="1215769"/>
                <a:ext cx="264322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/>
              <p:cNvCxnSpPr/>
              <p:nvPr/>
            </p:nvCxnSpPr>
            <p:spPr>
              <a:xfrm rot="5400000">
                <a:off x="3429277" y="2356913"/>
                <a:ext cx="228546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22" name="pole tekstowe 18"/>
            <p:cNvSpPr txBox="1">
              <a:spLocks noChangeArrowheads="1"/>
            </p:cNvSpPr>
            <p:nvPr/>
          </p:nvSpPr>
          <p:spPr bwMode="auto">
            <a:xfrm>
              <a:off x="3357555" y="-402160"/>
              <a:ext cx="2571787" cy="1535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Zobowiązana wobec dostawców</a:t>
              </a:r>
            </a:p>
          </p:txBody>
        </p:sp>
      </p:grpSp>
      <p:grpSp>
        <p:nvGrpSpPr>
          <p:cNvPr id="24581" name="Grupa 16"/>
          <p:cNvGrpSpPr>
            <a:grpSpLocks/>
          </p:cNvGrpSpPr>
          <p:nvPr/>
        </p:nvGrpSpPr>
        <p:grpSpPr bwMode="auto">
          <a:xfrm>
            <a:off x="6143625" y="2386013"/>
            <a:ext cx="2643188" cy="1285875"/>
            <a:chOff x="3286116" y="446364"/>
            <a:chExt cx="2643206" cy="3054868"/>
          </a:xfrm>
        </p:grpSpPr>
        <p:grpSp>
          <p:nvGrpSpPr>
            <p:cNvPr id="24617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0" name="Łącznik prosty 1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Łącznik prosty 20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18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OCE Materiałów</a:t>
              </a:r>
            </a:p>
          </p:txBody>
        </p:sp>
      </p:grpSp>
      <p:grpSp>
        <p:nvGrpSpPr>
          <p:cNvPr id="24582" name="Grupa 21"/>
          <p:cNvGrpSpPr>
            <a:grpSpLocks/>
          </p:cNvGrpSpPr>
          <p:nvPr/>
        </p:nvGrpSpPr>
        <p:grpSpPr bwMode="auto">
          <a:xfrm>
            <a:off x="6143625" y="3743325"/>
            <a:ext cx="2643188" cy="1571625"/>
            <a:chOff x="3286116" y="-232501"/>
            <a:chExt cx="2643206" cy="3733734"/>
          </a:xfrm>
        </p:grpSpPr>
        <p:grpSp>
          <p:nvGrpSpPr>
            <p:cNvPr id="24613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5" name="Łącznik prosty 24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14" name="pole tekstowe 23"/>
            <p:cNvSpPr txBox="1">
              <a:spLocks noChangeArrowheads="1"/>
            </p:cNvSpPr>
            <p:nvPr/>
          </p:nvSpPr>
          <p:spPr bwMode="auto">
            <a:xfrm>
              <a:off x="3643309" y="-232501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Zużycie materiałów</a:t>
              </a:r>
            </a:p>
          </p:txBody>
        </p:sp>
      </p:grpSp>
      <p:grpSp>
        <p:nvGrpSpPr>
          <p:cNvPr id="24583" name="Grupa 26"/>
          <p:cNvGrpSpPr>
            <a:grpSpLocks/>
          </p:cNvGrpSpPr>
          <p:nvPr/>
        </p:nvGrpSpPr>
        <p:grpSpPr bwMode="auto">
          <a:xfrm>
            <a:off x="3286125" y="2386013"/>
            <a:ext cx="2643188" cy="1285875"/>
            <a:chOff x="3286116" y="446364"/>
            <a:chExt cx="2643206" cy="3054868"/>
          </a:xfrm>
        </p:grpSpPr>
        <p:grpSp>
          <p:nvGrpSpPr>
            <p:cNvPr id="24609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30" name="Łącznik prosty 2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10" name="pole tekstowe 2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VAT naliczony</a:t>
              </a:r>
            </a:p>
          </p:txBody>
        </p:sp>
      </p:grpSp>
      <p:grpSp>
        <p:nvGrpSpPr>
          <p:cNvPr id="32" name="Grupa 26"/>
          <p:cNvGrpSpPr>
            <a:grpSpLocks/>
          </p:cNvGrpSpPr>
          <p:nvPr/>
        </p:nvGrpSpPr>
        <p:grpSpPr bwMode="auto">
          <a:xfrm>
            <a:off x="2143125" y="1171575"/>
            <a:ext cx="1928813" cy="369888"/>
            <a:chOff x="2000232" y="1000108"/>
            <a:chExt cx="1928826" cy="369332"/>
          </a:xfrm>
        </p:grpSpPr>
        <p:cxnSp>
          <p:nvCxnSpPr>
            <p:cNvPr id="33" name="Łącznik prosty ze strzałką 32"/>
            <p:cNvCxnSpPr/>
            <p:nvPr/>
          </p:nvCxnSpPr>
          <p:spPr>
            <a:xfrm>
              <a:off x="2000232" y="1356759"/>
              <a:ext cx="1928826" cy="1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8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</a:t>
              </a:r>
              <a:endParaRPr lang="pl-PL"/>
            </a:p>
          </p:txBody>
        </p:sp>
      </p:grpSp>
      <p:grpSp>
        <p:nvGrpSpPr>
          <p:cNvPr id="35" name="Grupa 38"/>
          <p:cNvGrpSpPr>
            <a:grpSpLocks/>
          </p:cNvGrpSpPr>
          <p:nvPr/>
        </p:nvGrpSpPr>
        <p:grpSpPr bwMode="auto">
          <a:xfrm>
            <a:off x="3143250" y="1500188"/>
            <a:ext cx="928688" cy="1644650"/>
            <a:chOff x="3071802" y="1541365"/>
            <a:chExt cx="928694" cy="1644662"/>
          </a:xfrm>
        </p:grpSpPr>
        <p:cxnSp>
          <p:nvCxnSpPr>
            <p:cNvPr id="36" name="Łącznik prosty 35"/>
            <p:cNvCxnSpPr>
              <a:stCxn id="24608" idx="2"/>
            </p:cNvCxnSpPr>
            <p:nvPr/>
          </p:nvCxnSpPr>
          <p:spPr>
            <a:xfrm rot="5400000">
              <a:off x="2260584" y="2352583"/>
              <a:ext cx="1630374" cy="7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/>
            <p:cNvCxnSpPr/>
            <p:nvPr/>
          </p:nvCxnSpPr>
          <p:spPr>
            <a:xfrm>
              <a:off x="3071802" y="3184439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pole tekstowe 39"/>
          <p:cNvSpPr txBox="1">
            <a:spLocks noChangeArrowheads="1"/>
          </p:cNvSpPr>
          <p:nvPr/>
        </p:nvSpPr>
        <p:spPr bwMode="auto">
          <a:xfrm>
            <a:off x="3357563" y="2814638"/>
            <a:ext cx="40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1a</a:t>
            </a:r>
          </a:p>
        </p:txBody>
      </p:sp>
      <p:sp>
        <p:nvSpPr>
          <p:cNvPr id="41" name="pole tekstowe 40"/>
          <p:cNvSpPr txBox="1">
            <a:spLocks noChangeArrowheads="1"/>
          </p:cNvSpPr>
          <p:nvPr/>
        </p:nvSpPr>
        <p:spPr bwMode="auto">
          <a:xfrm>
            <a:off x="214313" y="4386263"/>
            <a:ext cx="3867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pl-PL" sz="2000"/>
              <a:t>Faktura za zakupione materiały</a:t>
            </a:r>
          </a:p>
          <a:p>
            <a:pPr marL="457200" indent="-457200"/>
            <a:r>
              <a:rPr lang="pl-PL" sz="2000"/>
              <a:t>	a) VAT podlegający odliczeniu</a:t>
            </a:r>
          </a:p>
        </p:txBody>
      </p:sp>
      <p:grpSp>
        <p:nvGrpSpPr>
          <p:cNvPr id="37" name="Grupa 26"/>
          <p:cNvGrpSpPr>
            <a:grpSpLocks/>
          </p:cNvGrpSpPr>
          <p:nvPr/>
        </p:nvGrpSpPr>
        <p:grpSpPr bwMode="auto">
          <a:xfrm>
            <a:off x="5000625" y="1171575"/>
            <a:ext cx="1928813" cy="369888"/>
            <a:chOff x="2000232" y="1000108"/>
            <a:chExt cx="1928826" cy="369332"/>
          </a:xfrm>
        </p:grpSpPr>
        <p:cxnSp>
          <p:nvCxnSpPr>
            <p:cNvPr id="43" name="Łącznik prosty ze strzałką 42"/>
            <p:cNvCxnSpPr/>
            <p:nvPr/>
          </p:nvCxnSpPr>
          <p:spPr>
            <a:xfrm>
              <a:off x="2000232" y="1356759"/>
              <a:ext cx="1928826" cy="1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4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</a:t>
              </a:r>
              <a:endParaRPr lang="pl-PL"/>
            </a:p>
          </p:txBody>
        </p:sp>
      </p:grpSp>
      <p:sp>
        <p:nvSpPr>
          <p:cNvPr id="45" name="pole tekstowe 44"/>
          <p:cNvSpPr txBox="1">
            <a:spLocks noChangeArrowheads="1"/>
          </p:cNvSpPr>
          <p:nvPr/>
        </p:nvSpPr>
        <p:spPr bwMode="auto">
          <a:xfrm>
            <a:off x="214313" y="4957763"/>
            <a:ext cx="4892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2. Przyjęcie materiałów w cenie ewidencyjnej</a:t>
            </a:r>
          </a:p>
        </p:txBody>
      </p:sp>
      <p:cxnSp>
        <p:nvCxnSpPr>
          <p:cNvPr id="47" name="Łącznik łamany 46"/>
          <p:cNvCxnSpPr/>
          <p:nvPr/>
        </p:nvCxnSpPr>
        <p:spPr>
          <a:xfrm>
            <a:off x="5072063" y="1814513"/>
            <a:ext cx="1857375" cy="15716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/>
          <p:cNvSpPr txBox="1">
            <a:spLocks noChangeArrowheads="1"/>
          </p:cNvSpPr>
          <p:nvPr/>
        </p:nvSpPr>
        <p:spPr bwMode="auto">
          <a:xfrm>
            <a:off x="6215063" y="2957513"/>
            <a:ext cx="40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3a</a:t>
            </a:r>
          </a:p>
        </p:txBody>
      </p:sp>
      <p:sp>
        <p:nvSpPr>
          <p:cNvPr id="49" name="pole tekstowe 48"/>
          <p:cNvSpPr txBox="1">
            <a:spLocks noChangeArrowheads="1"/>
          </p:cNvSpPr>
          <p:nvPr/>
        </p:nvSpPr>
        <p:spPr bwMode="auto">
          <a:xfrm>
            <a:off x="214313" y="5386388"/>
            <a:ext cx="6718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3. Wyksięgowanie odchyleń:</a:t>
            </a:r>
          </a:p>
          <a:p>
            <a:r>
              <a:rPr lang="pl-PL" sz="2000"/>
              <a:t>	a) jeżeli cena rzeczywista jest wyższa od ewidencyjnej</a:t>
            </a:r>
          </a:p>
        </p:txBody>
      </p:sp>
      <p:grpSp>
        <p:nvGrpSpPr>
          <p:cNvPr id="39" name="Grupa 60"/>
          <p:cNvGrpSpPr>
            <a:grpSpLocks/>
          </p:cNvGrpSpPr>
          <p:nvPr/>
        </p:nvGrpSpPr>
        <p:grpSpPr bwMode="auto">
          <a:xfrm>
            <a:off x="6858000" y="1600200"/>
            <a:ext cx="2001838" cy="3430588"/>
            <a:chOff x="6786578" y="1142984"/>
            <a:chExt cx="2001058" cy="3430612"/>
          </a:xfrm>
        </p:grpSpPr>
        <p:cxnSp>
          <p:nvCxnSpPr>
            <p:cNvPr id="55" name="Łącznik prosty ze strzałką 54"/>
            <p:cNvCxnSpPr/>
            <p:nvPr/>
          </p:nvCxnSpPr>
          <p:spPr>
            <a:xfrm rot="10800000">
              <a:off x="7643494" y="1142984"/>
              <a:ext cx="1142555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y 56"/>
            <p:cNvCxnSpPr/>
            <p:nvPr/>
          </p:nvCxnSpPr>
          <p:spPr>
            <a:xfrm rot="5400000">
              <a:off x="7073124" y="2857496"/>
              <a:ext cx="3427436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Łącznik prosty ze strzałką 58"/>
            <p:cNvCxnSpPr/>
            <p:nvPr/>
          </p:nvCxnSpPr>
          <p:spPr>
            <a:xfrm rot="10800000">
              <a:off x="6786578" y="4572008"/>
              <a:ext cx="199947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pole tekstowe 61"/>
          <p:cNvSpPr txBox="1">
            <a:spLocks noChangeArrowheads="1"/>
          </p:cNvSpPr>
          <p:nvPr/>
        </p:nvSpPr>
        <p:spPr bwMode="auto">
          <a:xfrm>
            <a:off x="214313" y="6029325"/>
            <a:ext cx="3727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4. Wydanie materiałów do zużycia</a:t>
            </a:r>
          </a:p>
        </p:txBody>
      </p:sp>
      <p:sp>
        <p:nvSpPr>
          <p:cNvPr id="63" name="pole tekstowe 62"/>
          <p:cNvSpPr txBox="1">
            <a:spLocks noChangeArrowheads="1"/>
          </p:cNvSpPr>
          <p:nvPr/>
        </p:nvSpPr>
        <p:spPr bwMode="auto">
          <a:xfrm>
            <a:off x="7858125" y="467201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4</a:t>
            </a:r>
          </a:p>
        </p:txBody>
      </p:sp>
      <p:cxnSp>
        <p:nvCxnSpPr>
          <p:cNvPr id="65" name="Łącznik łamany 64"/>
          <p:cNvCxnSpPr/>
          <p:nvPr/>
        </p:nvCxnSpPr>
        <p:spPr>
          <a:xfrm rot="5400000">
            <a:off x="6286500" y="3028950"/>
            <a:ext cx="2214563" cy="16430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pole tekstowe 68"/>
          <p:cNvSpPr txBox="1">
            <a:spLocks noChangeArrowheads="1"/>
          </p:cNvSpPr>
          <p:nvPr/>
        </p:nvSpPr>
        <p:spPr bwMode="auto">
          <a:xfrm>
            <a:off x="6715125" y="3529013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5</a:t>
            </a:r>
          </a:p>
        </p:txBody>
      </p:sp>
      <p:sp>
        <p:nvSpPr>
          <p:cNvPr id="70" name="pole tekstowe 69"/>
          <p:cNvSpPr txBox="1">
            <a:spLocks noChangeArrowheads="1"/>
          </p:cNvSpPr>
          <p:nvPr/>
        </p:nvSpPr>
        <p:spPr bwMode="auto">
          <a:xfrm>
            <a:off x="285750" y="6457950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5. Korekta kosztów o OCE przypadających na zużyte materiały</a:t>
            </a:r>
          </a:p>
        </p:txBody>
      </p:sp>
      <p:sp>
        <p:nvSpPr>
          <p:cNvPr id="24599" name="pole tekstowe 70"/>
          <p:cNvSpPr txBox="1">
            <a:spLocks noChangeArrowheads="1"/>
          </p:cNvSpPr>
          <p:nvPr/>
        </p:nvSpPr>
        <p:spPr bwMode="auto">
          <a:xfrm>
            <a:off x="0" y="0"/>
            <a:ext cx="8101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Ewidencja materiałów w stałej cenie ewidencyjnej na poziomie ceny nabycia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5" grpId="0"/>
      <p:bldP spid="48" grpId="0"/>
      <p:bldP spid="49" grpId="0"/>
      <p:bldP spid="62" grpId="0"/>
      <p:bldP spid="63" grpId="0"/>
      <p:bldP spid="69" grpId="0"/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upa 16"/>
          <p:cNvGrpSpPr>
            <a:grpSpLocks/>
          </p:cNvGrpSpPr>
          <p:nvPr/>
        </p:nvGrpSpPr>
        <p:grpSpPr bwMode="auto">
          <a:xfrm>
            <a:off x="5072063" y="857250"/>
            <a:ext cx="2643187" cy="1285875"/>
            <a:chOff x="3286116" y="446364"/>
            <a:chExt cx="2643206" cy="3054868"/>
          </a:xfrm>
        </p:grpSpPr>
        <p:grpSp>
          <p:nvGrpSpPr>
            <p:cNvPr id="25639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40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25603" name="Grupa 16"/>
          <p:cNvGrpSpPr>
            <a:grpSpLocks/>
          </p:cNvGrpSpPr>
          <p:nvPr/>
        </p:nvGrpSpPr>
        <p:grpSpPr bwMode="auto">
          <a:xfrm>
            <a:off x="2286000" y="857250"/>
            <a:ext cx="2643188" cy="1285875"/>
            <a:chOff x="3286116" y="446364"/>
            <a:chExt cx="2643206" cy="3054869"/>
          </a:xfrm>
        </p:grpSpPr>
        <p:grpSp>
          <p:nvGrpSpPr>
            <p:cNvPr id="25635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36" name="pole tekstowe 18"/>
            <p:cNvSpPr txBox="1">
              <a:spLocks noChangeArrowheads="1"/>
            </p:cNvSpPr>
            <p:nvPr/>
          </p:nvSpPr>
          <p:spPr bwMode="auto">
            <a:xfrm>
              <a:off x="3571870" y="446364"/>
              <a:ext cx="2000232" cy="87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Rozliczenie zakupu</a:t>
              </a:r>
            </a:p>
          </p:txBody>
        </p:sp>
      </p:grpSp>
      <p:grpSp>
        <p:nvGrpSpPr>
          <p:cNvPr id="25604" name="Grupa 11"/>
          <p:cNvGrpSpPr>
            <a:grpSpLocks/>
          </p:cNvGrpSpPr>
          <p:nvPr/>
        </p:nvGrpSpPr>
        <p:grpSpPr bwMode="auto">
          <a:xfrm>
            <a:off x="5072063" y="2428875"/>
            <a:ext cx="2643187" cy="1285875"/>
            <a:chOff x="3286116" y="446364"/>
            <a:chExt cx="2643206" cy="3054868"/>
          </a:xfrm>
        </p:grpSpPr>
        <p:grpSp>
          <p:nvGrpSpPr>
            <p:cNvPr id="25631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5" name="Łącznik prosty 1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32" name="pole tekstowe 13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OCE Materiałów</a:t>
              </a:r>
            </a:p>
          </p:txBody>
        </p:sp>
      </p:grpSp>
      <p:grpSp>
        <p:nvGrpSpPr>
          <p:cNvPr id="25605" name="Grupa 16"/>
          <p:cNvGrpSpPr>
            <a:grpSpLocks/>
          </p:cNvGrpSpPr>
          <p:nvPr/>
        </p:nvGrpSpPr>
        <p:grpSpPr bwMode="auto">
          <a:xfrm>
            <a:off x="5072063" y="3786188"/>
            <a:ext cx="2643187" cy="1571625"/>
            <a:chOff x="3286116" y="-232501"/>
            <a:chExt cx="2643206" cy="3733734"/>
          </a:xfrm>
        </p:grpSpPr>
        <p:grpSp>
          <p:nvGrpSpPr>
            <p:cNvPr id="25627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0" name="Łącznik prosty 19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Łącznik prosty 20"/>
              <p:cNvCxnSpPr/>
              <p:nvPr/>
            </p:nvCxnSpPr>
            <p:spPr>
              <a:xfrm rot="5400000">
                <a:off x="3429251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28" name="pole tekstowe 18"/>
            <p:cNvSpPr txBox="1">
              <a:spLocks noChangeArrowheads="1"/>
            </p:cNvSpPr>
            <p:nvPr/>
          </p:nvSpPr>
          <p:spPr bwMode="auto">
            <a:xfrm>
              <a:off x="3643309" y="-232501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Zużycie materiałów</a:t>
              </a:r>
            </a:p>
          </p:txBody>
        </p:sp>
      </p:grpSp>
      <p:grpSp>
        <p:nvGrpSpPr>
          <p:cNvPr id="25606" name="Grupa 21"/>
          <p:cNvGrpSpPr>
            <a:grpSpLocks/>
          </p:cNvGrpSpPr>
          <p:nvPr/>
        </p:nvGrpSpPr>
        <p:grpSpPr bwMode="auto">
          <a:xfrm>
            <a:off x="2214563" y="2428875"/>
            <a:ext cx="2643187" cy="1285875"/>
            <a:chOff x="3286116" y="446364"/>
            <a:chExt cx="2643206" cy="3054868"/>
          </a:xfrm>
        </p:grpSpPr>
        <p:grpSp>
          <p:nvGrpSpPr>
            <p:cNvPr id="25623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5" name="Łącznik prosty 2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24" name="pole tekstowe 23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VAT naliczony</a:t>
              </a:r>
            </a:p>
          </p:txBody>
        </p:sp>
      </p:grpSp>
      <p:grpSp>
        <p:nvGrpSpPr>
          <p:cNvPr id="27" name="Grupa 26"/>
          <p:cNvGrpSpPr>
            <a:grpSpLocks/>
          </p:cNvGrpSpPr>
          <p:nvPr/>
        </p:nvGrpSpPr>
        <p:grpSpPr bwMode="auto">
          <a:xfrm>
            <a:off x="3929063" y="1214438"/>
            <a:ext cx="1928812" cy="369887"/>
            <a:chOff x="2000232" y="1000108"/>
            <a:chExt cx="1928826" cy="369332"/>
          </a:xfrm>
        </p:grpSpPr>
        <p:cxnSp>
          <p:nvCxnSpPr>
            <p:cNvPr id="29" name="Łącznik prosty ze strzałką 28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2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</a:t>
              </a:r>
              <a:endParaRPr lang="pl-PL"/>
            </a:p>
          </p:txBody>
        </p:sp>
      </p:grpSp>
      <p:cxnSp>
        <p:nvCxnSpPr>
          <p:cNvPr id="31" name="Łącznik łamany 30"/>
          <p:cNvCxnSpPr/>
          <p:nvPr/>
        </p:nvCxnSpPr>
        <p:spPr>
          <a:xfrm>
            <a:off x="2714625" y="1785938"/>
            <a:ext cx="4143375" cy="16430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>
            <a:spLocks noChangeArrowheads="1"/>
          </p:cNvSpPr>
          <p:nvPr/>
        </p:nvSpPr>
        <p:spPr bwMode="auto">
          <a:xfrm>
            <a:off x="5143500" y="3000375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3a</a:t>
            </a:r>
          </a:p>
        </p:txBody>
      </p:sp>
      <p:grpSp>
        <p:nvGrpSpPr>
          <p:cNvPr id="28" name="Grupa 32"/>
          <p:cNvGrpSpPr>
            <a:grpSpLocks/>
          </p:cNvGrpSpPr>
          <p:nvPr/>
        </p:nvGrpSpPr>
        <p:grpSpPr bwMode="auto">
          <a:xfrm>
            <a:off x="5786438" y="1643063"/>
            <a:ext cx="2001837" cy="3430587"/>
            <a:chOff x="6786578" y="1142984"/>
            <a:chExt cx="2001058" cy="3430612"/>
          </a:xfrm>
        </p:grpSpPr>
        <p:cxnSp>
          <p:nvCxnSpPr>
            <p:cNvPr id="34" name="Łącznik prosty ze strzałką 33"/>
            <p:cNvCxnSpPr/>
            <p:nvPr/>
          </p:nvCxnSpPr>
          <p:spPr>
            <a:xfrm rot="10800000">
              <a:off x="7643494" y="1142984"/>
              <a:ext cx="1142555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Łącznik prosty 34"/>
            <p:cNvCxnSpPr/>
            <p:nvPr/>
          </p:nvCxnSpPr>
          <p:spPr>
            <a:xfrm rot="5400000">
              <a:off x="7073124" y="2857497"/>
              <a:ext cx="3427438" cy="1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ze strzałką 35"/>
            <p:cNvCxnSpPr/>
            <p:nvPr/>
          </p:nvCxnSpPr>
          <p:spPr>
            <a:xfrm rot="10800000">
              <a:off x="6786578" y="4572009"/>
              <a:ext cx="1999472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pole tekstowe 36"/>
          <p:cNvSpPr txBox="1">
            <a:spLocks noChangeArrowheads="1"/>
          </p:cNvSpPr>
          <p:nvPr/>
        </p:nvSpPr>
        <p:spPr bwMode="auto">
          <a:xfrm>
            <a:off x="6786563" y="471487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4</a:t>
            </a:r>
          </a:p>
        </p:txBody>
      </p:sp>
      <p:cxnSp>
        <p:nvCxnSpPr>
          <p:cNvPr id="38" name="Łącznik łamany 37"/>
          <p:cNvCxnSpPr/>
          <p:nvPr/>
        </p:nvCxnSpPr>
        <p:spPr>
          <a:xfrm rot="16200000" flipH="1">
            <a:off x="5572125" y="3143250"/>
            <a:ext cx="1857375" cy="12858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/>
          <p:cNvSpPr txBox="1">
            <a:spLocks noChangeArrowheads="1"/>
          </p:cNvSpPr>
          <p:nvPr/>
        </p:nvSpPr>
        <p:spPr bwMode="auto">
          <a:xfrm>
            <a:off x="6929438" y="3357563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5</a:t>
            </a:r>
          </a:p>
        </p:txBody>
      </p:sp>
      <p:sp>
        <p:nvSpPr>
          <p:cNvPr id="43" name="pole tekstowe 42"/>
          <p:cNvSpPr txBox="1">
            <a:spLocks noChangeArrowheads="1"/>
          </p:cNvSpPr>
          <p:nvPr/>
        </p:nvSpPr>
        <p:spPr bwMode="auto">
          <a:xfrm>
            <a:off x="142875" y="4500563"/>
            <a:ext cx="4892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2. Przyjęcie materiałów w cenie ewidencyjnej</a:t>
            </a:r>
          </a:p>
        </p:txBody>
      </p:sp>
      <p:sp>
        <p:nvSpPr>
          <p:cNvPr id="44" name="pole tekstowe 43"/>
          <p:cNvSpPr txBox="1">
            <a:spLocks noChangeArrowheads="1"/>
          </p:cNvSpPr>
          <p:nvPr/>
        </p:nvSpPr>
        <p:spPr bwMode="auto">
          <a:xfrm>
            <a:off x="142875" y="4929188"/>
            <a:ext cx="6602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3. Wyksięgowanie odchyleń:</a:t>
            </a:r>
          </a:p>
          <a:p>
            <a:r>
              <a:rPr lang="pl-PL" sz="2000"/>
              <a:t>	a) jeżeli cena rzeczywista jest niższa od ewidencyjnej</a:t>
            </a:r>
          </a:p>
        </p:txBody>
      </p:sp>
      <p:sp>
        <p:nvSpPr>
          <p:cNvPr id="45" name="pole tekstowe 44"/>
          <p:cNvSpPr txBox="1">
            <a:spLocks noChangeArrowheads="1"/>
          </p:cNvSpPr>
          <p:nvPr/>
        </p:nvSpPr>
        <p:spPr bwMode="auto">
          <a:xfrm>
            <a:off x="142875" y="5572125"/>
            <a:ext cx="3727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4. Wydanie materiałów do zużycia</a:t>
            </a:r>
          </a:p>
        </p:txBody>
      </p:sp>
      <p:sp>
        <p:nvSpPr>
          <p:cNvPr id="46" name="pole tekstowe 45"/>
          <p:cNvSpPr txBox="1">
            <a:spLocks noChangeArrowheads="1"/>
          </p:cNvSpPr>
          <p:nvPr/>
        </p:nvSpPr>
        <p:spPr bwMode="auto">
          <a:xfrm>
            <a:off x="214313" y="6000750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5. Korekta kosztów o OCE przypadających na zużyte materiały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/>
      <p:bldP spid="43" grpId="0"/>
      <p:bldP spid="44" grpId="0"/>
      <p:bldP spid="45" grpId="0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upa 16"/>
          <p:cNvGrpSpPr>
            <a:grpSpLocks/>
          </p:cNvGrpSpPr>
          <p:nvPr/>
        </p:nvGrpSpPr>
        <p:grpSpPr bwMode="auto">
          <a:xfrm>
            <a:off x="3143250" y="428625"/>
            <a:ext cx="2643188" cy="1285875"/>
            <a:chOff x="3286116" y="446364"/>
            <a:chExt cx="2643206" cy="3054868"/>
          </a:xfrm>
        </p:grpSpPr>
        <p:grpSp>
          <p:nvGrpSpPr>
            <p:cNvPr id="26637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638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26627" name="Grupa 6"/>
          <p:cNvGrpSpPr>
            <a:grpSpLocks/>
          </p:cNvGrpSpPr>
          <p:nvPr/>
        </p:nvGrpSpPr>
        <p:grpSpPr bwMode="auto">
          <a:xfrm>
            <a:off x="3143250" y="2000250"/>
            <a:ext cx="2643188" cy="1285875"/>
            <a:chOff x="3286116" y="446364"/>
            <a:chExt cx="2643206" cy="3054868"/>
          </a:xfrm>
        </p:grpSpPr>
        <p:grpSp>
          <p:nvGrpSpPr>
            <p:cNvPr id="26633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634" name="pole tekstowe 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OCE Materiałów</a:t>
              </a:r>
            </a:p>
          </p:txBody>
        </p:sp>
      </p:grpSp>
      <p:sp>
        <p:nvSpPr>
          <p:cNvPr id="13" name="Elipsa 12"/>
          <p:cNvSpPr/>
          <p:nvPr/>
        </p:nvSpPr>
        <p:spPr>
          <a:xfrm>
            <a:off x="3357563" y="928688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14" name="Elipsa 13"/>
          <p:cNvSpPr/>
          <p:nvPr/>
        </p:nvSpPr>
        <p:spPr>
          <a:xfrm>
            <a:off x="4714875" y="2643188"/>
            <a:ext cx="785813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15" name="Strzałka w prawo 14"/>
          <p:cNvSpPr/>
          <p:nvPr/>
        </p:nvSpPr>
        <p:spPr>
          <a:xfrm rot="7895592">
            <a:off x="1319213" y="3022600"/>
            <a:ext cx="2724150" cy="298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 rot="10223112">
            <a:off x="2006600" y="4011613"/>
            <a:ext cx="2724150" cy="296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pole tekstowe 16"/>
          <p:cNvSpPr txBox="1">
            <a:spLocks noChangeArrowheads="1"/>
          </p:cNvSpPr>
          <p:nvPr/>
        </p:nvSpPr>
        <p:spPr bwMode="auto">
          <a:xfrm>
            <a:off x="785813" y="4643438"/>
            <a:ext cx="7348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SK Materiały – SK OCE= Wartość bilansowa materiałów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9787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13"/>
              </a:spcBef>
            </a:pPr>
            <a:r>
              <a:rPr lang="pl-PL" sz="3200"/>
              <a:t>Materiały ujęte są </a:t>
            </a:r>
            <a:r>
              <a:rPr lang="en-US" sz="3200"/>
              <a:t>w </a:t>
            </a:r>
            <a:r>
              <a:rPr lang="pl-PL" sz="3200"/>
              <a:t>bilansie </a:t>
            </a:r>
            <a:r>
              <a:rPr lang="en-US" sz="3200"/>
              <a:t>w </a:t>
            </a:r>
            <a:r>
              <a:rPr lang="pl-PL" sz="3200"/>
              <a:t>aktywach, </a:t>
            </a:r>
            <a:r>
              <a:rPr lang="en-US" sz="3200"/>
              <a:t>w </a:t>
            </a:r>
            <a:r>
              <a:rPr lang="pl-PL" sz="3200"/>
              <a:t>części </a:t>
            </a:r>
            <a:r>
              <a:rPr lang="en-US" sz="3200"/>
              <a:t>“</a:t>
            </a:r>
            <a:r>
              <a:rPr lang="en-US" sz="3200" b="1"/>
              <a:t>B.</a:t>
            </a:r>
            <a:r>
              <a:rPr lang="pl-PL" sz="3200" b="1"/>
              <a:t> Aktywa obrotowe</a:t>
            </a:r>
            <a:r>
              <a:rPr lang="pl-PL" sz="3200"/>
              <a:t>", </a:t>
            </a:r>
            <a:r>
              <a:rPr lang="en-US" sz="3200"/>
              <a:t>w </a:t>
            </a:r>
            <a:r>
              <a:rPr lang="pl-PL" sz="3200"/>
              <a:t>punkcie </a:t>
            </a:r>
            <a:r>
              <a:rPr lang="en-US" sz="3200"/>
              <a:t>“</a:t>
            </a:r>
            <a:r>
              <a:rPr lang="en-US" sz="3200" b="1"/>
              <a:t>I.</a:t>
            </a:r>
            <a:r>
              <a:rPr lang="pl-PL" sz="3200" b="1"/>
              <a:t> Zapasy</a:t>
            </a:r>
            <a:r>
              <a:rPr lang="pl-PL" sz="3200"/>
              <a:t>". Zaliczane są </a:t>
            </a:r>
            <a:r>
              <a:rPr lang="en-US" sz="3200"/>
              <a:t>do </a:t>
            </a:r>
            <a:r>
              <a:rPr lang="pl-PL" sz="3200"/>
              <a:t>rzeczowych aktywów obrotowych</a:t>
            </a:r>
          </a:p>
          <a:p>
            <a:endParaRPr lang="pl-PL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upa 16"/>
          <p:cNvGrpSpPr>
            <a:grpSpLocks/>
          </p:cNvGrpSpPr>
          <p:nvPr/>
        </p:nvGrpSpPr>
        <p:grpSpPr bwMode="auto">
          <a:xfrm>
            <a:off x="3143250" y="428625"/>
            <a:ext cx="2643188" cy="1285875"/>
            <a:chOff x="3286116" y="446364"/>
            <a:chExt cx="2643206" cy="3054868"/>
          </a:xfrm>
        </p:grpSpPr>
        <p:grpSp>
          <p:nvGrpSpPr>
            <p:cNvPr id="27661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62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27651" name="Grupa 6"/>
          <p:cNvGrpSpPr>
            <a:grpSpLocks/>
          </p:cNvGrpSpPr>
          <p:nvPr/>
        </p:nvGrpSpPr>
        <p:grpSpPr bwMode="auto">
          <a:xfrm>
            <a:off x="3143250" y="2000250"/>
            <a:ext cx="2643188" cy="1285875"/>
            <a:chOff x="3286116" y="446364"/>
            <a:chExt cx="2643206" cy="3054868"/>
          </a:xfrm>
        </p:grpSpPr>
        <p:grpSp>
          <p:nvGrpSpPr>
            <p:cNvPr id="27657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58" name="pole tekstowe 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OCE Materiałów</a:t>
              </a:r>
            </a:p>
          </p:txBody>
        </p:sp>
      </p:grpSp>
      <p:sp>
        <p:nvSpPr>
          <p:cNvPr id="12" name="Elipsa 11"/>
          <p:cNvSpPr/>
          <p:nvPr/>
        </p:nvSpPr>
        <p:spPr>
          <a:xfrm>
            <a:off x="3357563" y="928688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13" name="Elipsa 12"/>
          <p:cNvSpPr/>
          <p:nvPr/>
        </p:nvSpPr>
        <p:spPr>
          <a:xfrm>
            <a:off x="3357563" y="2643188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14" name="Strzałka w prawo 13"/>
          <p:cNvSpPr/>
          <p:nvPr/>
        </p:nvSpPr>
        <p:spPr>
          <a:xfrm rot="7165667">
            <a:off x="736600" y="2824163"/>
            <a:ext cx="3367087" cy="280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prawo 14"/>
          <p:cNvSpPr/>
          <p:nvPr/>
        </p:nvSpPr>
        <p:spPr>
          <a:xfrm rot="8381959">
            <a:off x="1671638" y="3817938"/>
            <a:ext cx="2003425" cy="282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ole tekstowe 15"/>
          <p:cNvSpPr txBox="1">
            <a:spLocks noChangeArrowheads="1"/>
          </p:cNvSpPr>
          <p:nvPr/>
        </p:nvSpPr>
        <p:spPr bwMode="auto">
          <a:xfrm>
            <a:off x="785813" y="4643438"/>
            <a:ext cx="7348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SK Materiały + SK OCE= Wartość bilansowa materiałów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upa 16"/>
          <p:cNvGrpSpPr>
            <a:grpSpLocks/>
          </p:cNvGrpSpPr>
          <p:nvPr/>
        </p:nvGrpSpPr>
        <p:grpSpPr bwMode="auto">
          <a:xfrm>
            <a:off x="6143625" y="814388"/>
            <a:ext cx="2643188" cy="1285875"/>
            <a:chOff x="3286116" y="446364"/>
            <a:chExt cx="2643206" cy="3054868"/>
          </a:xfrm>
        </p:grpSpPr>
        <p:grpSp>
          <p:nvGrpSpPr>
            <p:cNvPr id="28741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35" name="Łącznik prosty 3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742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28675" name="Grupa 16"/>
          <p:cNvGrpSpPr>
            <a:grpSpLocks/>
          </p:cNvGrpSpPr>
          <p:nvPr/>
        </p:nvGrpSpPr>
        <p:grpSpPr bwMode="auto">
          <a:xfrm>
            <a:off x="3357563" y="814388"/>
            <a:ext cx="2643187" cy="1285875"/>
            <a:chOff x="3286116" y="446364"/>
            <a:chExt cx="2643206" cy="3054869"/>
          </a:xfrm>
        </p:grpSpPr>
        <p:grpSp>
          <p:nvGrpSpPr>
            <p:cNvPr id="28737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40" name="Łącznik prosty 3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Łącznik prosty 40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738" name="pole tekstowe 18"/>
            <p:cNvSpPr txBox="1">
              <a:spLocks noChangeArrowheads="1"/>
            </p:cNvSpPr>
            <p:nvPr/>
          </p:nvSpPr>
          <p:spPr bwMode="auto">
            <a:xfrm>
              <a:off x="3571870" y="446364"/>
              <a:ext cx="2000232" cy="877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Rozliczenie zakupu</a:t>
              </a:r>
            </a:p>
          </p:txBody>
        </p:sp>
      </p:grpSp>
      <p:grpSp>
        <p:nvGrpSpPr>
          <p:cNvPr id="28676" name="Grupa 16"/>
          <p:cNvGrpSpPr>
            <a:grpSpLocks/>
          </p:cNvGrpSpPr>
          <p:nvPr/>
        </p:nvGrpSpPr>
        <p:grpSpPr bwMode="auto">
          <a:xfrm>
            <a:off x="500063" y="457200"/>
            <a:ext cx="2643187" cy="1643063"/>
            <a:chOff x="3286116" y="-402160"/>
            <a:chExt cx="2643226" cy="3903393"/>
          </a:xfrm>
        </p:grpSpPr>
        <p:grpSp>
          <p:nvGrpSpPr>
            <p:cNvPr id="28733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45" name="Łącznik prosty 44"/>
              <p:cNvCxnSpPr/>
              <p:nvPr/>
            </p:nvCxnSpPr>
            <p:spPr>
              <a:xfrm>
                <a:off x="3286116" y="1215769"/>
                <a:ext cx="264322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>
              <a:xfrm rot="5400000">
                <a:off x="3429277" y="2356913"/>
                <a:ext cx="228546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734" name="pole tekstowe 18"/>
            <p:cNvSpPr txBox="1">
              <a:spLocks noChangeArrowheads="1"/>
            </p:cNvSpPr>
            <p:nvPr/>
          </p:nvSpPr>
          <p:spPr bwMode="auto">
            <a:xfrm>
              <a:off x="3357555" y="-402160"/>
              <a:ext cx="2571787" cy="1535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Zobowiązana wobec dostawców</a:t>
              </a:r>
            </a:p>
          </p:txBody>
        </p:sp>
      </p:grpSp>
      <p:grpSp>
        <p:nvGrpSpPr>
          <p:cNvPr id="28677" name="Grupa 46"/>
          <p:cNvGrpSpPr>
            <a:grpSpLocks/>
          </p:cNvGrpSpPr>
          <p:nvPr/>
        </p:nvGrpSpPr>
        <p:grpSpPr bwMode="auto">
          <a:xfrm>
            <a:off x="6143625" y="2143125"/>
            <a:ext cx="2643188" cy="1528763"/>
            <a:chOff x="3286116" y="-130478"/>
            <a:chExt cx="2643206" cy="3631711"/>
          </a:xfrm>
        </p:grpSpPr>
        <p:grpSp>
          <p:nvGrpSpPr>
            <p:cNvPr id="28729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0" name="Łącznik prosty 49"/>
              <p:cNvCxnSpPr/>
              <p:nvPr/>
            </p:nvCxnSpPr>
            <p:spPr>
              <a:xfrm>
                <a:off x="3286116" y="1215859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>
              <a:xfrm rot="5400000">
                <a:off x="3429313" y="2356959"/>
                <a:ext cx="228537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730" name="pole tekstowe 48"/>
            <p:cNvSpPr txBox="1">
              <a:spLocks noChangeArrowheads="1"/>
            </p:cNvSpPr>
            <p:nvPr/>
          </p:nvSpPr>
          <p:spPr bwMode="auto">
            <a:xfrm>
              <a:off x="3643309" y="-130478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Koszty zakupu materiałów</a:t>
              </a:r>
            </a:p>
          </p:txBody>
        </p:sp>
      </p:grpSp>
      <p:grpSp>
        <p:nvGrpSpPr>
          <p:cNvPr id="28678" name="Grupa 51"/>
          <p:cNvGrpSpPr>
            <a:grpSpLocks/>
          </p:cNvGrpSpPr>
          <p:nvPr/>
        </p:nvGrpSpPr>
        <p:grpSpPr bwMode="auto">
          <a:xfrm>
            <a:off x="6143625" y="5286375"/>
            <a:ext cx="2643188" cy="1571625"/>
            <a:chOff x="3286116" y="-232501"/>
            <a:chExt cx="2643206" cy="3733734"/>
          </a:xfrm>
        </p:grpSpPr>
        <p:grpSp>
          <p:nvGrpSpPr>
            <p:cNvPr id="28725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5" name="Łącznik prosty 54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Łącznik prosty 55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726" name="pole tekstowe 53"/>
            <p:cNvSpPr txBox="1">
              <a:spLocks noChangeArrowheads="1"/>
            </p:cNvSpPr>
            <p:nvPr/>
          </p:nvSpPr>
          <p:spPr bwMode="auto">
            <a:xfrm>
              <a:off x="3643309" y="-232501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Zużycie materiałów</a:t>
              </a:r>
            </a:p>
          </p:txBody>
        </p:sp>
      </p:grpSp>
      <p:grpSp>
        <p:nvGrpSpPr>
          <p:cNvPr id="28679" name="Grupa 56"/>
          <p:cNvGrpSpPr>
            <a:grpSpLocks/>
          </p:cNvGrpSpPr>
          <p:nvPr/>
        </p:nvGrpSpPr>
        <p:grpSpPr bwMode="auto">
          <a:xfrm>
            <a:off x="3214688" y="2357438"/>
            <a:ext cx="2643187" cy="1285875"/>
            <a:chOff x="3286116" y="446364"/>
            <a:chExt cx="2643206" cy="3054868"/>
          </a:xfrm>
        </p:grpSpPr>
        <p:grpSp>
          <p:nvGrpSpPr>
            <p:cNvPr id="28721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60" name="Łącznik prosty 5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Łącznik prosty 60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722" name="pole tekstowe 5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VAT naliczony</a:t>
              </a:r>
            </a:p>
          </p:txBody>
        </p:sp>
      </p:grpSp>
      <p:grpSp>
        <p:nvGrpSpPr>
          <p:cNvPr id="28680" name="Grupa 26"/>
          <p:cNvGrpSpPr>
            <a:grpSpLocks/>
          </p:cNvGrpSpPr>
          <p:nvPr/>
        </p:nvGrpSpPr>
        <p:grpSpPr bwMode="auto">
          <a:xfrm>
            <a:off x="2143125" y="1171575"/>
            <a:ext cx="1928813" cy="369888"/>
            <a:chOff x="2000232" y="1000108"/>
            <a:chExt cx="1928826" cy="369332"/>
          </a:xfrm>
        </p:grpSpPr>
        <p:cxnSp>
          <p:nvCxnSpPr>
            <p:cNvPr id="63" name="Łącznik prosty ze strzałką 62"/>
            <p:cNvCxnSpPr/>
            <p:nvPr/>
          </p:nvCxnSpPr>
          <p:spPr>
            <a:xfrm>
              <a:off x="2000232" y="1356759"/>
              <a:ext cx="1928826" cy="1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20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</a:t>
              </a:r>
              <a:endParaRPr lang="pl-PL"/>
            </a:p>
          </p:txBody>
        </p:sp>
      </p:grpSp>
      <p:grpSp>
        <p:nvGrpSpPr>
          <p:cNvPr id="28681" name="Grupa 64"/>
          <p:cNvGrpSpPr>
            <a:grpSpLocks/>
          </p:cNvGrpSpPr>
          <p:nvPr/>
        </p:nvGrpSpPr>
        <p:grpSpPr bwMode="auto">
          <a:xfrm>
            <a:off x="3143250" y="1500188"/>
            <a:ext cx="928688" cy="1644650"/>
            <a:chOff x="3071802" y="1541365"/>
            <a:chExt cx="928694" cy="1644662"/>
          </a:xfrm>
        </p:grpSpPr>
        <p:cxnSp>
          <p:nvCxnSpPr>
            <p:cNvPr id="66" name="Łącznik prosty 65"/>
            <p:cNvCxnSpPr>
              <a:stCxn id="28720" idx="2"/>
            </p:cNvCxnSpPr>
            <p:nvPr/>
          </p:nvCxnSpPr>
          <p:spPr>
            <a:xfrm rot="5400000">
              <a:off x="2260584" y="2352583"/>
              <a:ext cx="1630374" cy="7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Łącznik prosty ze strzałką 66"/>
            <p:cNvCxnSpPr/>
            <p:nvPr/>
          </p:nvCxnSpPr>
          <p:spPr>
            <a:xfrm>
              <a:off x="3071802" y="3184439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82" name="pole tekstowe 67"/>
          <p:cNvSpPr txBox="1">
            <a:spLocks noChangeArrowheads="1"/>
          </p:cNvSpPr>
          <p:nvPr/>
        </p:nvSpPr>
        <p:spPr bwMode="auto">
          <a:xfrm>
            <a:off x="3357563" y="2814638"/>
            <a:ext cx="40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1a</a:t>
            </a:r>
          </a:p>
        </p:txBody>
      </p:sp>
      <p:sp>
        <p:nvSpPr>
          <p:cNvPr id="28683" name="pole tekstowe 68"/>
          <p:cNvSpPr txBox="1">
            <a:spLocks noChangeArrowheads="1"/>
          </p:cNvSpPr>
          <p:nvPr/>
        </p:nvSpPr>
        <p:spPr bwMode="auto">
          <a:xfrm>
            <a:off x="142844" y="3786188"/>
            <a:ext cx="3867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pl-PL" sz="2000"/>
              <a:t>Faktura za zakupione materiały</a:t>
            </a:r>
          </a:p>
          <a:p>
            <a:pPr marL="457200" indent="-457200"/>
            <a:r>
              <a:rPr lang="pl-PL" sz="2000"/>
              <a:t>	a) VAT podlegający odliczeniu</a:t>
            </a:r>
          </a:p>
        </p:txBody>
      </p:sp>
      <p:grpSp>
        <p:nvGrpSpPr>
          <p:cNvPr id="28684" name="Grupa 26"/>
          <p:cNvGrpSpPr>
            <a:grpSpLocks/>
          </p:cNvGrpSpPr>
          <p:nvPr/>
        </p:nvGrpSpPr>
        <p:grpSpPr bwMode="auto">
          <a:xfrm>
            <a:off x="5000625" y="1171575"/>
            <a:ext cx="1928813" cy="369888"/>
            <a:chOff x="2000232" y="1000108"/>
            <a:chExt cx="1928826" cy="368778"/>
          </a:xfrm>
        </p:grpSpPr>
        <p:cxnSp>
          <p:nvCxnSpPr>
            <p:cNvPr id="71" name="Łącznik prosty ze strzałką 70"/>
            <p:cNvCxnSpPr/>
            <p:nvPr/>
          </p:nvCxnSpPr>
          <p:spPr>
            <a:xfrm>
              <a:off x="2000232" y="1356224"/>
              <a:ext cx="1928826" cy="158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16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3</a:t>
              </a:r>
              <a:endParaRPr lang="pl-PL"/>
            </a:p>
          </p:txBody>
        </p:sp>
      </p:grpSp>
      <p:sp>
        <p:nvSpPr>
          <p:cNvPr id="28685" name="pole tekstowe 72"/>
          <p:cNvSpPr txBox="1">
            <a:spLocks noChangeArrowheads="1"/>
          </p:cNvSpPr>
          <p:nvPr/>
        </p:nvSpPr>
        <p:spPr bwMode="auto">
          <a:xfrm>
            <a:off x="142844" y="4357688"/>
            <a:ext cx="3487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 dirty="0"/>
              <a:t>2. </a:t>
            </a:r>
            <a:r>
              <a:rPr lang="pl-PL" sz="1800" dirty="0" smtClean="0"/>
              <a:t>Faktura za koszty zakupu</a:t>
            </a:r>
          </a:p>
          <a:p>
            <a:r>
              <a:rPr lang="pl-PL" sz="1800" dirty="0" smtClean="0"/>
              <a:t>        a) VAT podlegający odliczeniu</a:t>
            </a:r>
            <a:endParaRPr lang="pl-PL" sz="1800" dirty="0"/>
          </a:p>
        </p:txBody>
      </p:sp>
      <p:cxnSp>
        <p:nvCxnSpPr>
          <p:cNvPr id="74" name="Łącznik łamany 73"/>
          <p:cNvCxnSpPr/>
          <p:nvPr/>
        </p:nvCxnSpPr>
        <p:spPr>
          <a:xfrm>
            <a:off x="5072063" y="1785938"/>
            <a:ext cx="2000250" cy="12858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pole tekstowe 74"/>
          <p:cNvSpPr txBox="1">
            <a:spLocks noChangeArrowheads="1"/>
          </p:cNvSpPr>
          <p:nvPr/>
        </p:nvSpPr>
        <p:spPr bwMode="auto">
          <a:xfrm>
            <a:off x="6215063" y="2714625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4a</a:t>
            </a:r>
          </a:p>
        </p:txBody>
      </p:sp>
      <p:sp>
        <p:nvSpPr>
          <p:cNvPr id="28688" name="pole tekstowe 85"/>
          <p:cNvSpPr txBox="1">
            <a:spLocks noChangeArrowheads="1"/>
          </p:cNvSpPr>
          <p:nvPr/>
        </p:nvSpPr>
        <p:spPr bwMode="auto">
          <a:xfrm>
            <a:off x="0" y="0"/>
            <a:ext cx="804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Ewidencja materiałów w stałej cenie ewidencyjnej na poziomie ceny zakupu</a:t>
            </a:r>
          </a:p>
        </p:txBody>
      </p:sp>
      <p:grpSp>
        <p:nvGrpSpPr>
          <p:cNvPr id="28689" name="Grupa 26"/>
          <p:cNvGrpSpPr>
            <a:grpSpLocks/>
          </p:cNvGrpSpPr>
          <p:nvPr/>
        </p:nvGrpSpPr>
        <p:grpSpPr bwMode="auto">
          <a:xfrm>
            <a:off x="2000250" y="1671638"/>
            <a:ext cx="1928813" cy="1984375"/>
            <a:chOff x="2000232" y="1000107"/>
            <a:chExt cx="1928826" cy="1980935"/>
          </a:xfrm>
        </p:grpSpPr>
        <p:cxnSp>
          <p:nvCxnSpPr>
            <p:cNvPr id="88" name="Łącznik prosty ze strzałką 87"/>
            <p:cNvCxnSpPr/>
            <p:nvPr/>
          </p:nvCxnSpPr>
          <p:spPr>
            <a:xfrm>
              <a:off x="2000232" y="1356675"/>
              <a:ext cx="1928826" cy="1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13" name="pole tekstowe 28"/>
            <p:cNvSpPr txBox="1">
              <a:spLocks noChangeArrowheads="1"/>
            </p:cNvSpPr>
            <p:nvPr/>
          </p:nvSpPr>
          <p:spPr bwMode="auto">
            <a:xfrm>
              <a:off x="2786050" y="1000107"/>
              <a:ext cx="30008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</a:t>
              </a:r>
              <a:endParaRPr lang="pl-PL"/>
            </a:p>
          </p:txBody>
        </p:sp>
        <p:sp>
          <p:nvSpPr>
            <p:cNvPr id="28714" name="pole tekstowe 28"/>
            <p:cNvSpPr txBox="1">
              <a:spLocks noChangeArrowheads="1"/>
            </p:cNvSpPr>
            <p:nvPr/>
          </p:nvSpPr>
          <p:spPr bwMode="auto">
            <a:xfrm>
              <a:off x="3214686" y="2612264"/>
              <a:ext cx="402677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2a</a:t>
              </a:r>
              <a:endParaRPr lang="pl-PL"/>
            </a:p>
          </p:txBody>
        </p:sp>
      </p:grpSp>
      <p:grpSp>
        <p:nvGrpSpPr>
          <p:cNvPr id="28690" name="Grupa 89"/>
          <p:cNvGrpSpPr>
            <a:grpSpLocks/>
          </p:cNvGrpSpPr>
          <p:nvPr/>
        </p:nvGrpSpPr>
        <p:grpSpPr bwMode="auto">
          <a:xfrm>
            <a:off x="2928938" y="2000250"/>
            <a:ext cx="928687" cy="1644650"/>
            <a:chOff x="2776527" y="1960469"/>
            <a:chExt cx="928694" cy="1644662"/>
          </a:xfrm>
        </p:grpSpPr>
        <p:cxnSp>
          <p:nvCxnSpPr>
            <p:cNvPr id="91" name="Łącznik prosty 90"/>
            <p:cNvCxnSpPr/>
            <p:nvPr/>
          </p:nvCxnSpPr>
          <p:spPr>
            <a:xfrm rot="5400000">
              <a:off x="1965308" y="2771688"/>
              <a:ext cx="1630375" cy="79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Łącznik prosty ze strzałką 91"/>
            <p:cNvCxnSpPr/>
            <p:nvPr/>
          </p:nvCxnSpPr>
          <p:spPr>
            <a:xfrm>
              <a:off x="2776527" y="3603544"/>
              <a:ext cx="928694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91" name="Grupa 95"/>
          <p:cNvGrpSpPr>
            <a:grpSpLocks/>
          </p:cNvGrpSpPr>
          <p:nvPr/>
        </p:nvGrpSpPr>
        <p:grpSpPr bwMode="auto">
          <a:xfrm>
            <a:off x="6143625" y="3929063"/>
            <a:ext cx="2643188" cy="1285875"/>
            <a:chOff x="3286116" y="446364"/>
            <a:chExt cx="2643206" cy="3054869"/>
          </a:xfrm>
        </p:grpSpPr>
        <p:grpSp>
          <p:nvGrpSpPr>
            <p:cNvPr id="28706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99" name="Łącznik prosty 98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Łącznik prosty 99"/>
              <p:cNvCxnSpPr/>
              <p:nvPr/>
            </p:nvCxnSpPr>
            <p:spPr>
              <a:xfrm rot="5400000">
                <a:off x="3429253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707" name="pole tekstowe 97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OCE Materiałów</a:t>
              </a:r>
            </a:p>
          </p:txBody>
        </p:sp>
      </p:grpSp>
      <p:grpSp>
        <p:nvGrpSpPr>
          <p:cNvPr id="28692" name="Grupa 111"/>
          <p:cNvGrpSpPr>
            <a:grpSpLocks/>
          </p:cNvGrpSpPr>
          <p:nvPr/>
        </p:nvGrpSpPr>
        <p:grpSpPr bwMode="auto">
          <a:xfrm>
            <a:off x="5072063" y="2071688"/>
            <a:ext cx="2000250" cy="2714625"/>
            <a:chOff x="5072066" y="2071678"/>
            <a:chExt cx="1928826" cy="1501786"/>
          </a:xfrm>
        </p:grpSpPr>
        <p:cxnSp>
          <p:nvCxnSpPr>
            <p:cNvPr id="106" name="Łącznik prosty ze strzałką 105"/>
            <p:cNvCxnSpPr/>
            <p:nvPr/>
          </p:nvCxnSpPr>
          <p:spPr>
            <a:xfrm rot="10800000">
              <a:off x="5072066" y="2071678"/>
              <a:ext cx="857256" cy="17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>
            <a:xfrm rot="5400000">
              <a:off x="5179307" y="2821040"/>
              <a:ext cx="1500030" cy="30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ze strzałką 110"/>
            <p:cNvCxnSpPr/>
            <p:nvPr/>
          </p:nvCxnSpPr>
          <p:spPr>
            <a:xfrm>
              <a:off x="5929322" y="3571708"/>
              <a:ext cx="1071570" cy="17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93" name="pole tekstowe 113"/>
          <p:cNvSpPr txBox="1">
            <a:spLocks noChangeArrowheads="1"/>
          </p:cNvSpPr>
          <p:nvPr/>
        </p:nvSpPr>
        <p:spPr bwMode="auto">
          <a:xfrm>
            <a:off x="6215063" y="43576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4b</a:t>
            </a:r>
          </a:p>
        </p:txBody>
      </p:sp>
      <p:grpSp>
        <p:nvGrpSpPr>
          <p:cNvPr id="28694" name="Grupa 122"/>
          <p:cNvGrpSpPr>
            <a:grpSpLocks/>
          </p:cNvGrpSpPr>
          <p:nvPr/>
        </p:nvGrpSpPr>
        <p:grpSpPr bwMode="auto">
          <a:xfrm>
            <a:off x="7000892" y="1500188"/>
            <a:ext cx="1857358" cy="4859337"/>
            <a:chOff x="6715140" y="1500174"/>
            <a:chExt cx="2143140" cy="4859372"/>
          </a:xfrm>
        </p:grpSpPr>
        <p:cxnSp>
          <p:nvCxnSpPr>
            <p:cNvPr id="116" name="Łącznik prosty ze strzałką 115"/>
            <p:cNvCxnSpPr/>
            <p:nvPr/>
          </p:nvCxnSpPr>
          <p:spPr>
            <a:xfrm rot="10800000">
              <a:off x="7643835" y="1500174"/>
              <a:ext cx="1214445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Łącznik prosty 118"/>
            <p:cNvCxnSpPr/>
            <p:nvPr/>
          </p:nvCxnSpPr>
          <p:spPr>
            <a:xfrm rot="5400000">
              <a:off x="6428595" y="3928272"/>
              <a:ext cx="4857785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ze strzałką 120"/>
            <p:cNvCxnSpPr/>
            <p:nvPr/>
          </p:nvCxnSpPr>
          <p:spPr>
            <a:xfrm rot="10800000">
              <a:off x="6715140" y="6357959"/>
              <a:ext cx="214314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95" name="pole tekstowe 123"/>
          <p:cNvSpPr txBox="1">
            <a:spLocks noChangeArrowheads="1"/>
          </p:cNvSpPr>
          <p:nvPr/>
        </p:nvSpPr>
        <p:spPr bwMode="auto">
          <a:xfrm>
            <a:off x="8572500" y="3357563"/>
            <a:ext cx="214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/>
              <a:t>5</a:t>
            </a:r>
          </a:p>
        </p:txBody>
      </p:sp>
      <p:sp>
        <p:nvSpPr>
          <p:cNvPr id="28696" name="pole tekstowe 124"/>
          <p:cNvSpPr txBox="1">
            <a:spLocks noChangeArrowheads="1"/>
          </p:cNvSpPr>
          <p:nvPr/>
        </p:nvSpPr>
        <p:spPr bwMode="auto">
          <a:xfrm>
            <a:off x="142844" y="5000636"/>
            <a:ext cx="570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dirty="0"/>
              <a:t>3. Przyjęcie materiałów do magazynu w cenie zakupu</a:t>
            </a:r>
          </a:p>
        </p:txBody>
      </p:sp>
      <p:sp>
        <p:nvSpPr>
          <p:cNvPr id="28697" name="pole tekstowe 126"/>
          <p:cNvSpPr txBox="1">
            <a:spLocks noChangeArrowheads="1"/>
          </p:cNvSpPr>
          <p:nvPr/>
        </p:nvSpPr>
        <p:spPr bwMode="auto">
          <a:xfrm>
            <a:off x="142844" y="5357826"/>
            <a:ext cx="3924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dirty="0"/>
              <a:t>4a. Wyksięgowanie kosztów zakupu</a:t>
            </a:r>
          </a:p>
        </p:txBody>
      </p:sp>
      <p:sp>
        <p:nvSpPr>
          <p:cNvPr id="28698" name="pole tekstowe 127"/>
          <p:cNvSpPr txBox="1">
            <a:spLocks noChangeArrowheads="1"/>
          </p:cNvSpPr>
          <p:nvPr/>
        </p:nvSpPr>
        <p:spPr bwMode="auto">
          <a:xfrm>
            <a:off x="142844" y="5757881"/>
            <a:ext cx="2779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4b. Wyksięgowanie OCE</a:t>
            </a:r>
          </a:p>
        </p:txBody>
      </p:sp>
      <p:sp>
        <p:nvSpPr>
          <p:cNvPr id="28699" name="pole tekstowe 128"/>
          <p:cNvSpPr txBox="1">
            <a:spLocks noChangeArrowheads="1"/>
          </p:cNvSpPr>
          <p:nvPr/>
        </p:nvSpPr>
        <p:spPr bwMode="auto">
          <a:xfrm>
            <a:off x="142844" y="6072206"/>
            <a:ext cx="248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5. Zużycie materiałów</a:t>
            </a:r>
          </a:p>
        </p:txBody>
      </p:sp>
      <p:grpSp>
        <p:nvGrpSpPr>
          <p:cNvPr id="86" name="Grupa 85"/>
          <p:cNvGrpSpPr/>
          <p:nvPr/>
        </p:nvGrpSpPr>
        <p:grpSpPr>
          <a:xfrm>
            <a:off x="6572264" y="2928934"/>
            <a:ext cx="1285884" cy="3286148"/>
            <a:chOff x="6572264" y="2928934"/>
            <a:chExt cx="1285884" cy="3286148"/>
          </a:xfrm>
        </p:grpSpPr>
        <p:cxnSp>
          <p:nvCxnSpPr>
            <p:cNvPr id="75" name="Łącznik łamany 74"/>
            <p:cNvCxnSpPr/>
            <p:nvPr/>
          </p:nvCxnSpPr>
          <p:spPr>
            <a:xfrm rot="5400000">
              <a:off x="5572132" y="3929066"/>
              <a:ext cx="3286148" cy="128588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pole tekstowe 81"/>
            <p:cNvSpPr txBox="1"/>
            <p:nvPr/>
          </p:nvSpPr>
          <p:spPr>
            <a:xfrm>
              <a:off x="6858016" y="4214818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 smtClean="0"/>
                <a:t>6a</a:t>
              </a:r>
              <a:endParaRPr lang="pl-PL" sz="2000" dirty="0"/>
            </a:p>
          </p:txBody>
        </p:sp>
      </p:grpSp>
      <p:grpSp>
        <p:nvGrpSpPr>
          <p:cNvPr id="85" name="Grupa 84"/>
          <p:cNvGrpSpPr/>
          <p:nvPr/>
        </p:nvGrpSpPr>
        <p:grpSpPr>
          <a:xfrm>
            <a:off x="6714346" y="4643446"/>
            <a:ext cx="1572430" cy="1572430"/>
            <a:chOff x="6714346" y="4643446"/>
            <a:chExt cx="1572430" cy="1572430"/>
          </a:xfrm>
        </p:grpSpPr>
        <p:grpSp>
          <p:nvGrpSpPr>
            <p:cNvPr id="84" name="Grupa 83"/>
            <p:cNvGrpSpPr/>
            <p:nvPr/>
          </p:nvGrpSpPr>
          <p:grpSpPr>
            <a:xfrm>
              <a:off x="6714346" y="5000636"/>
              <a:ext cx="1572430" cy="1215240"/>
              <a:chOff x="6714346" y="5000636"/>
              <a:chExt cx="1572430" cy="1215240"/>
            </a:xfrm>
          </p:grpSpPr>
          <p:cxnSp>
            <p:nvCxnSpPr>
              <p:cNvPr id="79" name="Łącznik prosty ze strzałką 78"/>
              <p:cNvCxnSpPr/>
              <p:nvPr/>
            </p:nvCxnSpPr>
            <p:spPr>
              <a:xfrm>
                <a:off x="6715140" y="5000636"/>
                <a:ext cx="157163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Łącznik prosty ze strzałką 80"/>
              <p:cNvCxnSpPr/>
              <p:nvPr/>
            </p:nvCxnSpPr>
            <p:spPr>
              <a:xfrm rot="5400000">
                <a:off x="6107917" y="5607859"/>
                <a:ext cx="121444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pole tekstowe 82"/>
            <p:cNvSpPr txBox="1"/>
            <p:nvPr/>
          </p:nvSpPr>
          <p:spPr>
            <a:xfrm>
              <a:off x="7643834" y="464344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 smtClean="0"/>
                <a:t>6b</a:t>
              </a:r>
              <a:endParaRPr lang="pl-PL" sz="2000" dirty="0"/>
            </a:p>
          </p:txBody>
        </p:sp>
      </p:grpSp>
      <p:sp>
        <p:nvSpPr>
          <p:cNvPr id="87" name="pole tekstowe 86"/>
          <p:cNvSpPr txBox="1"/>
          <p:nvPr/>
        </p:nvSpPr>
        <p:spPr>
          <a:xfrm>
            <a:off x="214282" y="6457890"/>
            <a:ext cx="6583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6. Korekta kosztów o </a:t>
            </a:r>
            <a:r>
              <a:rPr lang="pl-PL" sz="2000" dirty="0" err="1" smtClean="0"/>
              <a:t>przypadajace</a:t>
            </a:r>
            <a:r>
              <a:rPr lang="pl-PL" sz="2000" dirty="0" smtClean="0"/>
              <a:t>: a) OCE, b) koszty zakupu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  <p:bldP spid="28683" grpId="0"/>
      <p:bldP spid="28685" grpId="0"/>
      <p:bldP spid="28687" grpId="0"/>
      <p:bldP spid="28693" grpId="0"/>
      <p:bldP spid="28695" grpId="0"/>
      <p:bldP spid="28696" grpId="0"/>
      <p:bldP spid="28697" grpId="0"/>
      <p:bldP spid="28698" grpId="0"/>
      <p:bldP spid="28699" grpId="0"/>
      <p:bldP spid="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8763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/>
              <a:t>W Polsce w ustawie o rachunkowości wskazano następujące metody ustalania wartości rozchodu materiałów:</a:t>
            </a:r>
          </a:p>
          <a:p>
            <a:endParaRPr lang="pl-PL" dirty="0"/>
          </a:p>
          <a:p>
            <a:r>
              <a:rPr lang="pl-PL" dirty="0"/>
              <a:t>- średniej ważonej, </a:t>
            </a:r>
          </a:p>
          <a:p>
            <a:endParaRPr lang="pl-PL" dirty="0"/>
          </a:p>
          <a:p>
            <a:r>
              <a:rPr lang="pl-PL" dirty="0"/>
              <a:t>- FIFO,</a:t>
            </a:r>
          </a:p>
          <a:p>
            <a:endParaRPr lang="pl-PL" dirty="0"/>
          </a:p>
          <a:p>
            <a:r>
              <a:rPr lang="pl-PL" dirty="0"/>
              <a:t>- LIFO,</a:t>
            </a:r>
          </a:p>
          <a:p>
            <a:endParaRPr lang="pl-PL" dirty="0"/>
          </a:p>
          <a:p>
            <a:r>
              <a:rPr lang="pl-PL" dirty="0"/>
              <a:t>- </a:t>
            </a:r>
            <a:r>
              <a:rPr lang="pl-PL" dirty="0" smtClean="0"/>
              <a:t>Stała cena ewidencyjna.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441325" y="574675"/>
            <a:ext cx="8497888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Przykład: </a:t>
            </a:r>
          </a:p>
          <a:p>
            <a:r>
              <a:rPr lang="pl-PL"/>
              <a:t>zakup strzykawek od trzech dostawców:</a:t>
            </a:r>
          </a:p>
          <a:p>
            <a:r>
              <a:rPr lang="pl-PL"/>
              <a:t>Najpierw od dostawcy A – 0,50 zł sztukę -&gt; zakupiono 500 sztuk</a:t>
            </a:r>
          </a:p>
          <a:p>
            <a:endParaRPr lang="pl-PL"/>
          </a:p>
          <a:p>
            <a:r>
              <a:rPr lang="pl-PL"/>
              <a:t>Następnie od dostawcy  B – 0,60 zł sztukę -&gt; zakupiono 200 sztuk</a:t>
            </a:r>
          </a:p>
          <a:p>
            <a:endParaRPr lang="pl-PL"/>
          </a:p>
          <a:p>
            <a:r>
              <a:rPr lang="pl-PL"/>
              <a:t>Na końcu od dostawcy C – 0,55 zł sztukę -&gt; zakupiono 300 sztuk</a:t>
            </a:r>
          </a:p>
          <a:p>
            <a:endParaRPr lang="pl-PL"/>
          </a:p>
          <a:p>
            <a:r>
              <a:rPr lang="pl-PL"/>
              <a:t>Stan magazynowy po tych zakupach jest następujący:</a:t>
            </a:r>
          </a:p>
          <a:p>
            <a:r>
              <a:rPr lang="pl-PL"/>
              <a:t>		A – 500 sztuk po 0,50 = 250 zł</a:t>
            </a:r>
          </a:p>
          <a:p>
            <a:r>
              <a:rPr lang="pl-PL"/>
              <a:t>		B- 200 sztuk po 0,60 = 120 zł</a:t>
            </a:r>
          </a:p>
          <a:p>
            <a:r>
              <a:rPr lang="pl-PL"/>
              <a:t>		</a:t>
            </a:r>
            <a:r>
              <a:rPr lang="pl-PL" u="sng"/>
              <a:t>C -300 sztuk po 0,55 = 165 zł</a:t>
            </a:r>
          </a:p>
          <a:p>
            <a:r>
              <a:rPr lang="pl-PL"/>
              <a:t>		Razem w magazynie = 535 zł</a:t>
            </a:r>
          </a:p>
          <a:p>
            <a:endParaRPr lang="pl-PL"/>
          </a:p>
          <a:p>
            <a:r>
              <a:rPr lang="pl-PL" b="1"/>
              <a:t>Pytanie: jak wycenić wydanie do zużycia 550 sztuk strzykawek?</a:t>
            </a: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52400" y="7620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/>
            <a:r>
              <a:rPr lang="pl-PL" b="1" u="sng"/>
              <a:t>Wariant ceny średnioważonej</a:t>
            </a:r>
            <a:r>
              <a:rPr lang="pl-PL"/>
              <a:t>. </a:t>
            </a:r>
          </a:p>
          <a:p>
            <a:pPr lvl="2"/>
            <a:endParaRPr lang="pl-PL"/>
          </a:p>
          <a:p>
            <a:pPr lvl="2"/>
            <a:r>
              <a:rPr lang="pl-PL"/>
              <a:t>Dla całej partii dostaw obliczamy cenę średnioważoną i posługujemy się nią przy rozliczniu tej partii dostaw.</a:t>
            </a:r>
          </a:p>
          <a:p>
            <a:pPr lvl="2"/>
            <a:endParaRPr lang="pl-PL"/>
          </a:p>
          <a:p>
            <a:pPr lvl="2"/>
            <a:r>
              <a:rPr lang="pl-PL"/>
              <a:t>Cena średniowazona=0,54 zł</a:t>
            </a:r>
          </a:p>
          <a:p>
            <a:endParaRPr lang="pl-PL"/>
          </a:p>
          <a:p>
            <a:r>
              <a:rPr lang="pl-PL"/>
              <a:t>	W związku z tym koszt zużycia 550 sztuk strzykawek = 				550*0,54=297 zł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7864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/>
            <a:r>
              <a:rPr lang="pl-PL" b="1" u="sng"/>
              <a:t>Wariant okresowy związany z kolejnością zakupów.</a:t>
            </a:r>
          </a:p>
          <a:p>
            <a:pPr lvl="2"/>
            <a:r>
              <a:rPr lang="pl-PL"/>
              <a:t>LIFO – ostatnie weszło pierwsze wyszło</a:t>
            </a:r>
          </a:p>
          <a:p>
            <a:pPr lvl="2"/>
            <a:r>
              <a:rPr lang="pl-PL"/>
              <a:t>FIFO – pierwsze weszło pierwsze wyszło</a:t>
            </a:r>
          </a:p>
          <a:p>
            <a:r>
              <a:rPr lang="pl-PL"/>
              <a:t>	</a:t>
            </a:r>
          </a:p>
          <a:p>
            <a:r>
              <a:rPr lang="pl-PL"/>
              <a:t>	Zgodnie z </a:t>
            </a:r>
            <a:r>
              <a:rPr lang="pl-PL" b="1"/>
              <a:t>LIFO</a:t>
            </a:r>
            <a:r>
              <a:rPr lang="pl-PL"/>
              <a:t> koszt = 300 szt. po 0,55 + 200 szt. po 	0,60 + 50 szt. po 0,60=310 zł</a:t>
            </a:r>
          </a:p>
          <a:p>
            <a:r>
              <a:rPr lang="pl-PL"/>
              <a:t>	</a:t>
            </a:r>
          </a:p>
          <a:p>
            <a:r>
              <a:rPr lang="pl-PL"/>
              <a:t>	Zgodnie z </a:t>
            </a:r>
            <a:r>
              <a:rPr lang="pl-PL" b="1"/>
              <a:t>FIFO</a:t>
            </a:r>
            <a:r>
              <a:rPr lang="pl-PL"/>
              <a:t> koszt = 500 szt, po 0,50 + 50 szt. po 	0,60 = 280 zł</a:t>
            </a: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u="sng"/>
              <a:t>Wariant stałej ceny ewidencyjnej</a:t>
            </a:r>
            <a:endParaRPr lang="pl-PL"/>
          </a:p>
          <a:p>
            <a:endParaRPr lang="pl-PL"/>
          </a:p>
          <a:p>
            <a:r>
              <a:rPr lang="pl-PL"/>
              <a:t>Ustala się cenę po której będą ewidencjonowane materiały w magazynie. Odchylenia od tych cen są ewidencjonowanie oddzielnie. Dla naszego przypadku ustalamy np. cenę ewidencyjną jako cenę najwiekszego dostawcy (A) czyli 0,50 za sztukę</a:t>
            </a:r>
          </a:p>
          <a:p>
            <a:endParaRPr lang="pl-PL"/>
          </a:p>
          <a:p>
            <a:r>
              <a:rPr lang="pl-PL"/>
              <a:t>Zakupy :</a:t>
            </a:r>
          </a:p>
          <a:p>
            <a:r>
              <a:rPr lang="pl-PL"/>
              <a:t>A – 0,50 zł sztukę -&gt; zakupiono 500 sztuk  -&gt; wartość magazynowa 0,50 * 500 = 250; odchylenie = 0 zł</a:t>
            </a:r>
          </a:p>
          <a:p>
            <a:endParaRPr lang="pl-PL"/>
          </a:p>
          <a:p>
            <a:r>
              <a:rPr lang="pl-PL"/>
              <a:t>B – 0,60 zł sztukę -&gt; zakupiono 200 sztuk -&gt; wartość magazynowa 0,50 * 200 = 100; odchylenie = 20 zł</a:t>
            </a:r>
          </a:p>
          <a:p>
            <a:endParaRPr lang="pl-PL"/>
          </a:p>
          <a:p>
            <a:r>
              <a:rPr lang="pl-PL"/>
              <a:t>C – 0,55 zł sztukę -&gt; zakupiono 300 sztuk -&gt; wartość magazynowa 0,50 * 300 = 150; odchylenie = 15 zł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57200" y="381000"/>
            <a:ext cx="8458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Wydanie do zużycia; koszt 550 sztuk po cenie ewidencyjnej 0,50 = 550* 0,50=275 zł</a:t>
            </a:r>
          </a:p>
          <a:p>
            <a:endParaRPr lang="pl-PL"/>
          </a:p>
          <a:p>
            <a:r>
              <a:rPr lang="pl-PL"/>
              <a:t>Następnie na koniec miesiąca, kwartału lub roku obliczana jest kwota odchyleń przypadających na zużyte materiały, która koryguje koszty zużycia. </a:t>
            </a:r>
          </a:p>
          <a:p>
            <a:r>
              <a:rPr lang="pl-PL"/>
              <a:t>W naszym przypadku:</a:t>
            </a:r>
          </a:p>
          <a:p>
            <a:r>
              <a:rPr lang="pl-PL"/>
              <a:t>Na wszystkie materiały o wartości 500 zł przypadało 35 zł odchyleń</a:t>
            </a:r>
          </a:p>
          <a:p>
            <a:r>
              <a:rPr lang="pl-PL"/>
              <a:t>Na zużyte materiały o wartości 275 zł przypada x odchyleń (zwykła proporcja)</a:t>
            </a:r>
          </a:p>
          <a:p>
            <a:endParaRPr lang="pl-PL"/>
          </a:p>
          <a:p>
            <a:r>
              <a:rPr lang="pl-PL"/>
              <a:t>Korekta kosztów in plus o 19,25 złotego.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5027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/>
              <a:t>Ewidencja materiałów składa się z:</a:t>
            </a:r>
          </a:p>
          <a:p>
            <a:pPr algn="just"/>
            <a:endParaRPr lang="pl-PL"/>
          </a:p>
          <a:p>
            <a:pPr algn="just"/>
            <a:r>
              <a:rPr lang="pl-PL"/>
              <a:t>- ewidencji ilościowej (prowadzi ją na bieżąco magazynier na luźnych kartach odrębnych dla każdego asortymentu, chronologicznie),</a:t>
            </a:r>
          </a:p>
          <a:p>
            <a:pPr algn="just"/>
            <a:endParaRPr lang="pl-PL"/>
          </a:p>
          <a:p>
            <a:pPr algn="just"/>
            <a:r>
              <a:rPr lang="pl-PL"/>
              <a:t>- ewidencji ilościowo-wartościowej (prowadzona w formie kartoteki dla każdego materiału. Dane ewidencji ilościowej i wartościowej powinny być zgodne co do ilości),</a:t>
            </a:r>
          </a:p>
          <a:p>
            <a:pPr algn="just"/>
            <a:endParaRPr lang="pl-PL"/>
          </a:p>
          <a:p>
            <a:pPr algn="just"/>
            <a:r>
              <a:rPr lang="pl-PL"/>
              <a:t>- ewidencji wartościowej (prowadzonej wg zasady podwójnego zapisu). </a:t>
            </a:r>
          </a:p>
          <a:p>
            <a:pPr algn="just"/>
            <a:endParaRPr lang="pl-PL"/>
          </a:p>
          <a:p>
            <a:pPr algn="just"/>
            <a:r>
              <a:rPr lang="pl-PL"/>
              <a:t>Ponadto nie rzadziej niż raz na 2 lata dokonuje się inwentaryzacji materiałów objętych ewidencją ilościowo-wartościową. Ujawnione różnice są rozliczane w roku obrotowym, w którym dokonano inwentaryzacji.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65125" y="269875"/>
            <a:ext cx="85502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Za materiały oraz prawidłową gospodarkę magazynową ponosi materialną odpowiedzialność magazynier. Obroty magazynowe muszą być więc udokumentowane. Główne dokumenty przyjęcia i wydania z magazynu to:</a:t>
            </a:r>
          </a:p>
          <a:p>
            <a:endParaRPr lang="pl-PL"/>
          </a:p>
          <a:p>
            <a:r>
              <a:rPr lang="pl-PL"/>
              <a:t>Pz	- przyjęcie z zewnątrz (do magazynu),</a:t>
            </a:r>
          </a:p>
          <a:p>
            <a:endParaRPr lang="pl-PL"/>
          </a:p>
          <a:p>
            <a:r>
              <a:rPr lang="pl-PL"/>
              <a:t>Rw	- rozchód wewnętrzny (wydanie materiałów do produkcji),</a:t>
            </a:r>
          </a:p>
          <a:p>
            <a:endParaRPr lang="pl-PL"/>
          </a:p>
          <a:p>
            <a:r>
              <a:rPr lang="pl-PL"/>
              <a:t>Zw	- zwrot wewnętrzny (przyjęcie materiałów nie 			wykorzystanych w produkcji),</a:t>
            </a:r>
          </a:p>
          <a:p>
            <a:endParaRPr lang="pl-PL"/>
          </a:p>
          <a:p>
            <a:r>
              <a:rPr lang="pl-PL"/>
              <a:t>Mm	- przesunięcie międzymagazynowe (do innego magazynu).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381000" y="1219200"/>
            <a:ext cx="8458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/>
              <a:t>19) rzeczowych aktywach obrotowych - rozumie si</a:t>
            </a:r>
            <a:r>
              <a:rPr lang="pl-PL" sz="2000">
                <a:latin typeface="TimesNewRoman;TimesNewRoman"/>
              </a:rPr>
              <a:t>ę </a:t>
            </a:r>
            <a:r>
              <a:rPr lang="pl-PL" sz="2000"/>
              <a:t>przez to </a:t>
            </a:r>
            <a:r>
              <a:rPr lang="pl-PL" sz="2000" b="1" u="sng"/>
              <a:t>materia</a:t>
            </a:r>
            <a:r>
              <a:rPr lang="pl-PL" sz="2000" b="1" u="sng">
                <a:latin typeface="TimesNewRoman;TimesNewRoman"/>
              </a:rPr>
              <a:t>ł</a:t>
            </a:r>
            <a:r>
              <a:rPr lang="pl-PL" sz="2000" b="1" u="sng"/>
              <a:t>y nabyte w celu zu</a:t>
            </a:r>
            <a:r>
              <a:rPr lang="pl-PL" sz="2000" b="1" u="sng">
                <a:latin typeface="TimesNewRoman;TimesNewRoman"/>
              </a:rPr>
              <a:t>ż</a:t>
            </a:r>
            <a:r>
              <a:rPr lang="pl-PL" sz="2000" b="1" u="sng"/>
              <a:t>ycia na w</a:t>
            </a:r>
            <a:r>
              <a:rPr lang="pl-PL" sz="2000" b="1" u="sng">
                <a:latin typeface="TimesNewRoman;TimesNewRoman"/>
              </a:rPr>
              <a:t>ł</a:t>
            </a:r>
            <a:r>
              <a:rPr lang="pl-PL" sz="2000" b="1" u="sng"/>
              <a:t>asne potrzeby</a:t>
            </a:r>
            <a:r>
              <a:rPr lang="pl-PL" sz="2000"/>
              <a:t>, wytworzone lub </a:t>
            </a:r>
            <a:r>
              <a:rPr lang="pl-PL" sz="1800"/>
              <a:t>przetworzone</a:t>
            </a:r>
            <a:r>
              <a:rPr lang="pl-PL" sz="2000"/>
              <a:t> przez jednostk</a:t>
            </a:r>
            <a:r>
              <a:rPr lang="pl-PL" sz="2000">
                <a:latin typeface="TimesNewRoman;TimesNewRoman"/>
              </a:rPr>
              <a:t>ę </a:t>
            </a:r>
            <a:r>
              <a:rPr lang="pl-PL" sz="2000"/>
              <a:t>produkty gotowe (wyroby i us</a:t>
            </a:r>
            <a:r>
              <a:rPr lang="pl-PL" sz="2000">
                <a:latin typeface="TimesNewRoman;TimesNewRoman"/>
              </a:rPr>
              <a:t>ł</a:t>
            </a:r>
            <a:r>
              <a:rPr lang="pl-PL" sz="2000"/>
              <a:t>ugi) zdatne do sprzeda</a:t>
            </a:r>
            <a:r>
              <a:rPr lang="pl-PL" sz="2000">
                <a:latin typeface="TimesNewRoman;TimesNewRoman"/>
              </a:rPr>
              <a:t>ż</a:t>
            </a:r>
            <a:r>
              <a:rPr lang="pl-PL" sz="2000"/>
              <a:t>y lub w toku produkcji, pó</a:t>
            </a:r>
            <a:r>
              <a:rPr lang="pl-PL" sz="2000">
                <a:latin typeface="TimesNewRoman;TimesNewRoman"/>
              </a:rPr>
              <a:t>ł</a:t>
            </a:r>
            <a:r>
              <a:rPr lang="pl-PL" sz="2000"/>
              <a:t>produkty oraz towary nabyte w celu odprzeda</a:t>
            </a:r>
            <a:r>
              <a:rPr lang="pl-PL" sz="2000">
                <a:latin typeface="TimesNewRoman;TimesNewRoman"/>
              </a:rPr>
              <a:t>ż</a:t>
            </a:r>
            <a:r>
              <a:rPr lang="pl-PL" sz="2000"/>
              <a:t>y w stanie nieprzetworzonym,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41325" y="803275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/>
              <a:t>Art. 3.1. pkt 19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28600" y="3200400"/>
            <a:ext cx="83216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/>
            <a:r>
              <a:rPr lang="pl-PL" sz="2000"/>
              <a:t>Materiały są </a:t>
            </a:r>
            <a:r>
              <a:rPr lang="en-US" sz="2000"/>
              <a:t>to </a:t>
            </a:r>
            <a:r>
              <a:rPr lang="pl-PL" sz="2000"/>
              <a:t>kontrolowane przez jednostkę rzeczowe zasoby majątkowe, które powinny </a:t>
            </a:r>
            <a:r>
              <a:rPr lang="en-US" sz="2000"/>
              <a:t>w </a:t>
            </a:r>
            <a:r>
              <a:rPr lang="pl-PL" sz="2000"/>
              <a:t>przyszłości spowodować </a:t>
            </a:r>
            <a:r>
              <a:rPr lang="en-US" sz="2000"/>
              <a:t>do </a:t>
            </a:r>
            <a:r>
              <a:rPr lang="pl-PL" sz="2000"/>
              <a:t>jednostki wpływ korzyści </a:t>
            </a:r>
            <a:r>
              <a:rPr lang="pl-PL" sz="1800"/>
              <a:t>ekonomicznych</a:t>
            </a:r>
            <a:r>
              <a:rPr lang="pl-PL" sz="2000"/>
              <a:t>. Ich istotę stanowi </a:t>
            </a:r>
            <a:r>
              <a:rPr lang="en-US" sz="2000"/>
              <a:t>to, </a:t>
            </a:r>
            <a:r>
              <a:rPr lang="pl-PL" sz="2000"/>
              <a:t>że zużywają się jednorazowo </a:t>
            </a:r>
            <a:r>
              <a:rPr lang="en-US" sz="2000"/>
              <a:t>w </a:t>
            </a:r>
            <a:r>
              <a:rPr lang="pl-PL" sz="2000"/>
              <a:t>danym cyklu produkcyjnym, oddając całą swoją wartość wytwarzanemu produktowi. </a:t>
            </a:r>
            <a:r>
              <a:rPr lang="en-US" sz="2000"/>
              <a:t>W </a:t>
            </a:r>
            <a:r>
              <a:rPr lang="pl-PL" sz="2000"/>
              <a:t>rezultacie konieczne </a:t>
            </a:r>
            <a:r>
              <a:rPr lang="en-US" sz="2000"/>
              <a:t>jest </a:t>
            </a:r>
            <a:r>
              <a:rPr lang="pl-PL" sz="2000"/>
              <a:t>posiadanie i odnawianie zapasów materiałów dla </a:t>
            </a:r>
            <a:r>
              <a:rPr lang="en-US" sz="2000"/>
              <a:t>z</a:t>
            </a:r>
            <a:r>
              <a:rPr lang="pl-PL" sz="2000"/>
              <a:t>apewnienia stałego i płynnego procesu produkcyjnego.</a:t>
            </a:r>
          </a:p>
          <a:p>
            <a:pPr algn="just"/>
            <a:endParaRPr lang="pl-P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8"/>
          <p:cNvGrpSpPr/>
          <p:nvPr/>
        </p:nvGrpSpPr>
        <p:grpSpPr>
          <a:xfrm>
            <a:off x="642910" y="3571876"/>
            <a:ext cx="2286016" cy="1714512"/>
            <a:chOff x="714348" y="1500174"/>
            <a:chExt cx="2286016" cy="1990740"/>
          </a:xfrm>
        </p:grpSpPr>
        <p:cxnSp>
          <p:nvCxnSpPr>
            <p:cNvPr id="6" name="Łącznik prosty 5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ole tekstowe 7"/>
          <p:cNvSpPr txBox="1"/>
          <p:nvPr/>
        </p:nvSpPr>
        <p:spPr>
          <a:xfrm>
            <a:off x="928662" y="3000373"/>
            <a:ext cx="1724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Zobowiązania</a:t>
            </a:r>
          </a:p>
          <a:p>
            <a:pPr algn="ctr"/>
            <a:r>
              <a:rPr lang="pl-PL" sz="1600" dirty="0" smtClean="0"/>
              <a:t>wobec dostawców</a:t>
            </a:r>
            <a:endParaRPr lang="pl-PL" sz="1600" dirty="0"/>
          </a:p>
        </p:txBody>
      </p:sp>
      <p:grpSp>
        <p:nvGrpSpPr>
          <p:cNvPr id="3" name="Grupa 9"/>
          <p:cNvGrpSpPr/>
          <p:nvPr/>
        </p:nvGrpSpPr>
        <p:grpSpPr>
          <a:xfrm>
            <a:off x="3214678" y="3571876"/>
            <a:ext cx="2286016" cy="1714512"/>
            <a:chOff x="714348" y="1500174"/>
            <a:chExt cx="2286016" cy="1990740"/>
          </a:xfrm>
        </p:grpSpPr>
        <p:cxnSp>
          <p:nvCxnSpPr>
            <p:cNvPr id="11" name="Łącznik prosty 10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pole tekstowe 13"/>
          <p:cNvSpPr txBox="1"/>
          <p:nvPr/>
        </p:nvSpPr>
        <p:spPr>
          <a:xfrm>
            <a:off x="3500430" y="3071810"/>
            <a:ext cx="182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Zużycie materiałów</a:t>
            </a:r>
            <a:endParaRPr lang="pl-PL" sz="1600" dirty="0"/>
          </a:p>
        </p:txBody>
      </p:sp>
      <p:grpSp>
        <p:nvGrpSpPr>
          <p:cNvPr id="5" name="Grupa 16"/>
          <p:cNvGrpSpPr/>
          <p:nvPr/>
        </p:nvGrpSpPr>
        <p:grpSpPr>
          <a:xfrm>
            <a:off x="6072198" y="3571876"/>
            <a:ext cx="2286016" cy="1714512"/>
            <a:chOff x="714348" y="1500174"/>
            <a:chExt cx="2286016" cy="1990740"/>
          </a:xfrm>
        </p:grpSpPr>
        <p:cxnSp>
          <p:nvCxnSpPr>
            <p:cNvPr id="18" name="Łącznik prosty 17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ole tekstowe 19"/>
          <p:cNvSpPr txBox="1"/>
          <p:nvPr/>
        </p:nvSpPr>
        <p:spPr>
          <a:xfrm>
            <a:off x="6643702" y="3071810"/>
            <a:ext cx="986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Materiały</a:t>
            </a:r>
            <a:endParaRPr lang="pl-PL" sz="1600" dirty="0"/>
          </a:p>
        </p:txBody>
      </p:sp>
      <p:grpSp>
        <p:nvGrpSpPr>
          <p:cNvPr id="25" name="Grupa 24"/>
          <p:cNvGrpSpPr/>
          <p:nvPr/>
        </p:nvGrpSpPr>
        <p:grpSpPr>
          <a:xfrm>
            <a:off x="2000232" y="3643314"/>
            <a:ext cx="1928826" cy="369332"/>
            <a:chOff x="2000232" y="3643314"/>
            <a:chExt cx="1928826" cy="369332"/>
          </a:xfrm>
        </p:grpSpPr>
        <p:cxnSp>
          <p:nvCxnSpPr>
            <p:cNvPr id="16" name="Łącznik prosty ze strzałką 15"/>
            <p:cNvCxnSpPr/>
            <p:nvPr/>
          </p:nvCxnSpPr>
          <p:spPr>
            <a:xfrm>
              <a:off x="2000232" y="4000504"/>
              <a:ext cx="192882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ole tekstowe 21"/>
            <p:cNvSpPr txBox="1"/>
            <p:nvPr/>
          </p:nvSpPr>
          <p:spPr>
            <a:xfrm>
              <a:off x="2786050" y="3643314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" dirty="0" smtClean="0"/>
                <a:t>1</a:t>
              </a:r>
              <a:endParaRPr lang="pl-PL" dirty="0"/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4857752" y="3643314"/>
            <a:ext cx="1928826" cy="369332"/>
            <a:chOff x="4857752" y="3643314"/>
            <a:chExt cx="1928826" cy="369332"/>
          </a:xfrm>
        </p:grpSpPr>
        <p:cxnSp>
          <p:nvCxnSpPr>
            <p:cNvPr id="21" name="Łącznik prosty ze strzałką 20"/>
            <p:cNvCxnSpPr/>
            <p:nvPr/>
          </p:nvCxnSpPr>
          <p:spPr>
            <a:xfrm>
              <a:off x="4857752" y="4000504"/>
              <a:ext cx="192882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ole tekstowe 22"/>
            <p:cNvSpPr txBox="1"/>
            <p:nvPr/>
          </p:nvSpPr>
          <p:spPr>
            <a:xfrm>
              <a:off x="5643570" y="3643314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" dirty="0" smtClean="0"/>
                <a:t>2</a:t>
              </a:r>
              <a:endParaRPr lang="pl-PL" dirty="0"/>
            </a:p>
          </p:txBody>
        </p:sp>
      </p:grpSp>
      <p:sp>
        <p:nvSpPr>
          <p:cNvPr id="26" name="pole tekstowe 25"/>
          <p:cNvSpPr txBox="1"/>
          <p:nvPr/>
        </p:nvSpPr>
        <p:spPr>
          <a:xfrm>
            <a:off x="428596" y="5429264"/>
            <a:ext cx="551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/>
              <a:t>1. Odniesienie zakupu materiałów bezpośrednio w koszty</a:t>
            </a:r>
            <a:endParaRPr lang="pl-PL" sz="1800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428596" y="5715016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/>
              <a:t>2. Remanent końcowy materiałów</a:t>
            </a:r>
            <a:endParaRPr lang="pl-PL" sz="18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500034" y="357166"/>
            <a:ext cx="8643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Ewidencja materiałów może również przyjmować formę uproszczoną, która polega na nieprowadzenia </a:t>
            </a:r>
            <a:r>
              <a:rPr lang="pl-PL" dirty="0" err="1" smtClean="0"/>
              <a:t>gospodarki</a:t>
            </a:r>
            <a:r>
              <a:rPr lang="pl-PL" dirty="0" smtClean="0"/>
              <a:t> magazynowej i odpisywania bezpośrednio w koszty zakupu materiałów.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28596" y="117693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Przykład:</a:t>
            </a:r>
          </a:p>
          <a:p>
            <a:r>
              <a:rPr lang="pl-PL" sz="2000" dirty="0" smtClean="0"/>
              <a:t>Jednostka stosująca uproszczone metody rachunkowości dokonała zakupu materiałów w roku 2008 na kwotę 123.000zł odnosząc je bezpośrednio w koszty. Wartość  remanentu początkowego na 2008 rok wynosiła 0zł. Na koniec roku obrotowego 2008 sporządzono remanent materiałów, którego wartość wyceniono na 34.000zł.</a:t>
            </a:r>
          </a:p>
          <a:p>
            <a:r>
              <a:rPr lang="pl-PL" sz="2000" dirty="0" smtClean="0"/>
              <a:t>W roku 2009 dokonano zakupów materiałów na kwotę  140.000zł, wartość remanentu końcowego wynosiła 23.000zł. </a:t>
            </a:r>
          </a:p>
          <a:p>
            <a:r>
              <a:rPr lang="pl-PL" sz="2000" dirty="0" smtClean="0"/>
              <a:t>Wyznaczyć i zaewidencjonować koszty zużycia materiałów w 2008 i 2009 roku.</a:t>
            </a:r>
            <a:endParaRPr lang="pl-PL" sz="2000" dirty="0"/>
          </a:p>
        </p:txBody>
      </p:sp>
      <p:grpSp>
        <p:nvGrpSpPr>
          <p:cNvPr id="2" name="Grupa 4"/>
          <p:cNvGrpSpPr/>
          <p:nvPr/>
        </p:nvGrpSpPr>
        <p:grpSpPr>
          <a:xfrm>
            <a:off x="642910" y="3857628"/>
            <a:ext cx="2286016" cy="1714512"/>
            <a:chOff x="714348" y="1500174"/>
            <a:chExt cx="2286016" cy="1990740"/>
          </a:xfrm>
        </p:grpSpPr>
        <p:cxnSp>
          <p:nvCxnSpPr>
            <p:cNvPr id="6" name="Łącznik prosty 5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ole tekstowe 7"/>
          <p:cNvSpPr txBox="1"/>
          <p:nvPr/>
        </p:nvSpPr>
        <p:spPr>
          <a:xfrm>
            <a:off x="928662" y="3286125"/>
            <a:ext cx="1724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Zobowiązania</a:t>
            </a:r>
          </a:p>
          <a:p>
            <a:pPr algn="ctr"/>
            <a:r>
              <a:rPr lang="pl-PL" sz="1600" dirty="0" smtClean="0"/>
              <a:t>wobec dostawców</a:t>
            </a:r>
            <a:endParaRPr lang="pl-PL" sz="1600" dirty="0"/>
          </a:p>
        </p:txBody>
      </p:sp>
      <p:grpSp>
        <p:nvGrpSpPr>
          <p:cNvPr id="3" name="Grupa 8"/>
          <p:cNvGrpSpPr/>
          <p:nvPr/>
        </p:nvGrpSpPr>
        <p:grpSpPr>
          <a:xfrm>
            <a:off x="3214678" y="3857628"/>
            <a:ext cx="2286016" cy="1714512"/>
            <a:chOff x="714348" y="1500174"/>
            <a:chExt cx="2286016" cy="1990740"/>
          </a:xfrm>
        </p:grpSpPr>
        <p:cxnSp>
          <p:nvCxnSpPr>
            <p:cNvPr id="10" name="Łącznik prosty 9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ole tekstowe 11"/>
          <p:cNvSpPr txBox="1"/>
          <p:nvPr/>
        </p:nvSpPr>
        <p:spPr>
          <a:xfrm>
            <a:off x="3500430" y="3357562"/>
            <a:ext cx="182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Zużycie materiałów</a:t>
            </a:r>
            <a:endParaRPr lang="pl-PL" sz="1600" dirty="0"/>
          </a:p>
        </p:txBody>
      </p:sp>
      <p:grpSp>
        <p:nvGrpSpPr>
          <p:cNvPr id="5" name="Grupa 13"/>
          <p:cNvGrpSpPr/>
          <p:nvPr/>
        </p:nvGrpSpPr>
        <p:grpSpPr>
          <a:xfrm>
            <a:off x="6072198" y="3857628"/>
            <a:ext cx="2286016" cy="1714512"/>
            <a:chOff x="714348" y="1500174"/>
            <a:chExt cx="2286016" cy="1990740"/>
          </a:xfrm>
        </p:grpSpPr>
        <p:cxnSp>
          <p:nvCxnSpPr>
            <p:cNvPr id="15" name="Łącznik prosty 14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pole tekstowe 16"/>
          <p:cNvSpPr txBox="1"/>
          <p:nvPr/>
        </p:nvSpPr>
        <p:spPr>
          <a:xfrm>
            <a:off x="6643702" y="3357562"/>
            <a:ext cx="986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Materiały</a:t>
            </a:r>
            <a:endParaRPr lang="pl-PL" sz="16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428596" y="5715016"/>
            <a:ext cx="551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/>
              <a:t>1. Odniesienie zakupu materiałów bezpośrednio w koszty</a:t>
            </a:r>
            <a:endParaRPr lang="pl-PL" sz="18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428596" y="6000768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/>
              <a:t>2. Remanent końcowy materiałów</a:t>
            </a:r>
            <a:endParaRPr lang="pl-PL" sz="18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1785918" y="3929066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123.000    1)</a:t>
            </a:r>
            <a:endParaRPr lang="pl-PL" sz="16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3071802" y="392906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1)  123.000</a:t>
            </a:r>
            <a:endParaRPr lang="pl-PL" sz="16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4572000" y="3929066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34.000    2)</a:t>
            </a:r>
            <a:endParaRPr lang="pl-PL" sz="16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5857884" y="392906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2)  34.000</a:t>
            </a:r>
            <a:endParaRPr lang="pl-PL" sz="1600" dirty="0"/>
          </a:p>
        </p:txBody>
      </p:sp>
      <p:cxnSp>
        <p:nvCxnSpPr>
          <p:cNvPr id="28" name="Łącznik prosty 27"/>
          <p:cNvCxnSpPr/>
          <p:nvPr/>
        </p:nvCxnSpPr>
        <p:spPr>
          <a:xfrm>
            <a:off x="6143636" y="4357694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7286644" y="4429132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SK. 34.000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3"/>
          <p:cNvGrpSpPr/>
          <p:nvPr/>
        </p:nvGrpSpPr>
        <p:grpSpPr>
          <a:xfrm>
            <a:off x="571472" y="1785926"/>
            <a:ext cx="2286016" cy="1714512"/>
            <a:chOff x="714348" y="1500174"/>
            <a:chExt cx="2286016" cy="1990740"/>
          </a:xfrm>
        </p:grpSpPr>
        <p:cxnSp>
          <p:nvCxnSpPr>
            <p:cNvPr id="5" name="Łącznik prosty 4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Łącznik prosty 5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pole tekstowe 6"/>
          <p:cNvSpPr txBox="1"/>
          <p:nvPr/>
        </p:nvSpPr>
        <p:spPr>
          <a:xfrm>
            <a:off x="857224" y="1214423"/>
            <a:ext cx="1724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Zobowiązania</a:t>
            </a:r>
          </a:p>
          <a:p>
            <a:pPr algn="ctr"/>
            <a:r>
              <a:rPr lang="pl-PL" sz="1600" dirty="0" smtClean="0"/>
              <a:t>wobec dostawców</a:t>
            </a:r>
            <a:endParaRPr lang="pl-PL" sz="1600" dirty="0"/>
          </a:p>
        </p:txBody>
      </p:sp>
      <p:grpSp>
        <p:nvGrpSpPr>
          <p:cNvPr id="3" name="Grupa 7"/>
          <p:cNvGrpSpPr/>
          <p:nvPr/>
        </p:nvGrpSpPr>
        <p:grpSpPr>
          <a:xfrm>
            <a:off x="3143240" y="1785926"/>
            <a:ext cx="2286016" cy="1714512"/>
            <a:chOff x="714348" y="1500174"/>
            <a:chExt cx="2286016" cy="1990740"/>
          </a:xfrm>
        </p:grpSpPr>
        <p:cxnSp>
          <p:nvCxnSpPr>
            <p:cNvPr id="9" name="Łącznik prosty 8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ole tekstowe 10"/>
          <p:cNvSpPr txBox="1"/>
          <p:nvPr/>
        </p:nvSpPr>
        <p:spPr>
          <a:xfrm>
            <a:off x="3428992" y="1285860"/>
            <a:ext cx="182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Zużycie materiałów</a:t>
            </a:r>
            <a:endParaRPr lang="pl-PL" sz="1600" dirty="0"/>
          </a:p>
        </p:txBody>
      </p:sp>
      <p:grpSp>
        <p:nvGrpSpPr>
          <p:cNvPr id="4" name="Grupa 11"/>
          <p:cNvGrpSpPr/>
          <p:nvPr/>
        </p:nvGrpSpPr>
        <p:grpSpPr>
          <a:xfrm>
            <a:off x="6000760" y="1785926"/>
            <a:ext cx="2286016" cy="1714512"/>
            <a:chOff x="714348" y="1500174"/>
            <a:chExt cx="2286016" cy="1990740"/>
          </a:xfrm>
        </p:grpSpPr>
        <p:cxnSp>
          <p:nvCxnSpPr>
            <p:cNvPr id="13" name="Łącznik prosty 12"/>
            <p:cNvCxnSpPr/>
            <p:nvPr/>
          </p:nvCxnSpPr>
          <p:spPr>
            <a:xfrm>
              <a:off x="714348" y="1500174"/>
              <a:ext cx="228601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>
            <a:xfrm rot="5400000">
              <a:off x="795310" y="2490782"/>
              <a:ext cx="1990740" cy="95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ole tekstowe 14"/>
          <p:cNvSpPr txBox="1"/>
          <p:nvPr/>
        </p:nvSpPr>
        <p:spPr>
          <a:xfrm>
            <a:off x="6572264" y="1285860"/>
            <a:ext cx="986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Materiały</a:t>
            </a:r>
            <a:endParaRPr lang="pl-PL" sz="16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1714480" y="185736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140.000    1)</a:t>
            </a:r>
            <a:endParaRPr lang="pl-PL" sz="16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3000364" y="185736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1)  140.000</a:t>
            </a:r>
            <a:endParaRPr lang="pl-PL" sz="16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2928926" y="221455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  2)    11.000</a:t>
            </a:r>
            <a:endParaRPr lang="pl-PL" sz="16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5786446" y="185736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SP  34.000</a:t>
            </a:r>
            <a:endParaRPr lang="pl-PL" sz="16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928662" y="285728"/>
            <a:ext cx="6832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2009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428596" y="5715016"/>
            <a:ext cx="551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/>
              <a:t>1. Odniesienie zakupu materiałów bezpośrednio w koszty</a:t>
            </a:r>
            <a:endParaRPr lang="pl-PL" sz="18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428596" y="6000768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 smtClean="0"/>
              <a:t>2. </a:t>
            </a:r>
            <a:r>
              <a:rPr lang="pl-PL" sz="1800" dirty="0" err="1" smtClean="0"/>
              <a:t>Rożnica</a:t>
            </a:r>
            <a:r>
              <a:rPr lang="pl-PL" sz="1800" smtClean="0"/>
              <a:t> remanentowa (23000-34000)materiałów </a:t>
            </a:r>
            <a:r>
              <a:rPr lang="pl-PL" sz="1800" dirty="0" smtClean="0"/>
              <a:t>na 2009</a:t>
            </a:r>
            <a:endParaRPr lang="pl-PL" sz="18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7143768" y="185736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11.000  2)</a:t>
            </a:r>
            <a:endParaRPr lang="pl-PL" sz="1600" dirty="0"/>
          </a:p>
        </p:txBody>
      </p:sp>
      <p:cxnSp>
        <p:nvCxnSpPr>
          <p:cNvPr id="26" name="Łącznik prosty 25"/>
          <p:cNvCxnSpPr/>
          <p:nvPr/>
        </p:nvCxnSpPr>
        <p:spPr>
          <a:xfrm>
            <a:off x="6072198" y="2285992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7143768" y="242886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SK. 23.000</a:t>
            </a:r>
            <a:endParaRPr lang="pl-PL" sz="16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571472" y="3929066"/>
            <a:ext cx="4801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Koszt zużycia materiałów w 2009 roku=</a:t>
            </a:r>
          </a:p>
          <a:p>
            <a:r>
              <a:rPr lang="pl-PL" sz="2000" dirty="0" smtClean="0"/>
              <a:t>Remanent początkowy		34.000</a:t>
            </a:r>
          </a:p>
          <a:p>
            <a:r>
              <a:rPr lang="pl-PL" sz="2000" dirty="0" smtClean="0"/>
              <a:t>Plus zakupy materiałów   	             140.000</a:t>
            </a:r>
          </a:p>
          <a:p>
            <a:r>
              <a:rPr lang="pl-PL" sz="2000" dirty="0" smtClean="0"/>
              <a:t>Minus remanent końcowy		23.000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3" grpId="0"/>
      <p:bldP spid="24" grpId="0"/>
      <p:bldP spid="25" grpId="0"/>
      <p:bldP spid="27" grpId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5502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W przypadku zakupów materiałów importowanych, cena zakupu obliczana jest jako następująca suma:</a:t>
            </a:r>
          </a:p>
          <a:p>
            <a:endParaRPr lang="pl-PL"/>
          </a:p>
          <a:p>
            <a:r>
              <a:rPr lang="pl-PL"/>
              <a:t>Zobowiązanie wobec dostawcy wg faktury </a:t>
            </a:r>
          </a:p>
          <a:p>
            <a:r>
              <a:rPr lang="pl-PL"/>
              <a:t>+ cło</a:t>
            </a:r>
          </a:p>
          <a:p>
            <a:r>
              <a:rPr lang="pl-PL"/>
              <a:t>+ ewentualne inne obciążenia fiskalne (np. podatek importowy) </a:t>
            </a:r>
          </a:p>
          <a:p>
            <a:r>
              <a:rPr lang="pl-PL"/>
              <a:t>+ podatek akcyzowy nie podlegający odliczeniu</a:t>
            </a:r>
          </a:p>
          <a:p>
            <a:r>
              <a:rPr lang="pl-PL"/>
              <a:t>+ opłaty manipulacyjne liczone przy odprawie celnej </a:t>
            </a:r>
          </a:p>
          <a:p>
            <a:r>
              <a:rPr lang="pl-PL"/>
              <a:t>+ VAT naliczony nie podlegający odliczeniu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ole tekstowe 1"/>
          <p:cNvSpPr txBox="1">
            <a:spLocks noChangeArrowheads="1"/>
          </p:cNvSpPr>
          <p:nvPr/>
        </p:nvSpPr>
        <p:spPr bwMode="auto">
          <a:xfrm>
            <a:off x="285750" y="285750"/>
            <a:ext cx="5168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Ewidencja zakupu materiałów z importu</a:t>
            </a:r>
          </a:p>
        </p:txBody>
      </p:sp>
      <p:grpSp>
        <p:nvGrpSpPr>
          <p:cNvPr id="38915" name="Grupa 16"/>
          <p:cNvGrpSpPr>
            <a:grpSpLocks/>
          </p:cNvGrpSpPr>
          <p:nvPr/>
        </p:nvGrpSpPr>
        <p:grpSpPr bwMode="auto">
          <a:xfrm>
            <a:off x="6215063" y="1071563"/>
            <a:ext cx="2643187" cy="1285875"/>
            <a:chOff x="3286116" y="446364"/>
            <a:chExt cx="2643206" cy="3054868"/>
          </a:xfrm>
        </p:grpSpPr>
        <p:grpSp>
          <p:nvGrpSpPr>
            <p:cNvPr id="38950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6" name="Łącznik prosty 5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Łącznik prosty 6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51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38916" name="Grupa 16"/>
          <p:cNvGrpSpPr>
            <a:grpSpLocks/>
          </p:cNvGrpSpPr>
          <p:nvPr/>
        </p:nvGrpSpPr>
        <p:grpSpPr bwMode="auto">
          <a:xfrm>
            <a:off x="3214688" y="1071563"/>
            <a:ext cx="2643187" cy="1285875"/>
            <a:chOff x="3286116" y="446364"/>
            <a:chExt cx="2643206" cy="3054868"/>
          </a:xfrm>
        </p:grpSpPr>
        <p:grpSp>
          <p:nvGrpSpPr>
            <p:cNvPr id="38946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1" name="Łącznik prosty 10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Łącznik prosty 11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47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Rozliczenie zakupu</a:t>
              </a:r>
            </a:p>
          </p:txBody>
        </p:sp>
      </p:grpSp>
      <p:grpSp>
        <p:nvGrpSpPr>
          <p:cNvPr id="38917" name="Grupa 16"/>
          <p:cNvGrpSpPr>
            <a:grpSpLocks/>
          </p:cNvGrpSpPr>
          <p:nvPr/>
        </p:nvGrpSpPr>
        <p:grpSpPr bwMode="auto">
          <a:xfrm>
            <a:off x="0" y="785813"/>
            <a:ext cx="2643188" cy="1571625"/>
            <a:chOff x="3286116" y="-232500"/>
            <a:chExt cx="2643206" cy="3733733"/>
          </a:xfrm>
        </p:grpSpPr>
        <p:grpSp>
          <p:nvGrpSpPr>
            <p:cNvPr id="38942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6" name="Łącznik prosty 15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Łącznik prosty 16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43" name="pole tekstowe 18"/>
            <p:cNvSpPr txBox="1">
              <a:spLocks noChangeArrowheads="1"/>
            </p:cNvSpPr>
            <p:nvPr/>
          </p:nvSpPr>
          <p:spPr bwMode="auto">
            <a:xfrm>
              <a:off x="3643276" y="-232500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Zobowiązania </a:t>
              </a:r>
            </a:p>
            <a:p>
              <a:pPr algn="ctr"/>
              <a:r>
                <a:rPr lang="pl-PL" sz="1800"/>
                <a:t>w/dostawców</a:t>
              </a:r>
            </a:p>
          </p:txBody>
        </p:sp>
      </p:grpSp>
      <p:grpSp>
        <p:nvGrpSpPr>
          <p:cNvPr id="10" name="Grupa 17"/>
          <p:cNvGrpSpPr>
            <a:grpSpLocks/>
          </p:cNvGrpSpPr>
          <p:nvPr/>
        </p:nvGrpSpPr>
        <p:grpSpPr bwMode="auto">
          <a:xfrm>
            <a:off x="1714500" y="1500188"/>
            <a:ext cx="1928813" cy="369887"/>
            <a:chOff x="2000232" y="1000108"/>
            <a:chExt cx="1928826" cy="369332"/>
          </a:xfrm>
        </p:grpSpPr>
        <p:cxnSp>
          <p:nvCxnSpPr>
            <p:cNvPr id="19" name="Łącznik prosty ze strzałką 18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41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</a:t>
              </a:r>
              <a:endParaRPr lang="pl-PL"/>
            </a:p>
          </p:txBody>
        </p:sp>
      </p:grpSp>
      <p:grpSp>
        <p:nvGrpSpPr>
          <p:cNvPr id="38919" name="Grupa 16"/>
          <p:cNvGrpSpPr>
            <a:grpSpLocks/>
          </p:cNvGrpSpPr>
          <p:nvPr/>
        </p:nvGrpSpPr>
        <p:grpSpPr bwMode="auto">
          <a:xfrm>
            <a:off x="0" y="2714625"/>
            <a:ext cx="2643188" cy="1571625"/>
            <a:chOff x="3286116" y="-232501"/>
            <a:chExt cx="2643206" cy="3733734"/>
          </a:xfrm>
        </p:grpSpPr>
        <p:grpSp>
          <p:nvGrpSpPr>
            <p:cNvPr id="38936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4" name="Łącznik prosty 23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37" name="pole tekstowe 18"/>
            <p:cNvSpPr txBox="1">
              <a:spLocks noChangeArrowheads="1"/>
            </p:cNvSpPr>
            <p:nvPr/>
          </p:nvSpPr>
          <p:spPr bwMode="auto">
            <a:xfrm>
              <a:off x="3714715" y="-232501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Rozrachunki z budżetem</a:t>
              </a:r>
            </a:p>
          </p:txBody>
        </p:sp>
      </p:grpSp>
      <p:grpSp>
        <p:nvGrpSpPr>
          <p:cNvPr id="38920" name="Grupa 16"/>
          <p:cNvGrpSpPr>
            <a:grpSpLocks/>
          </p:cNvGrpSpPr>
          <p:nvPr/>
        </p:nvGrpSpPr>
        <p:grpSpPr bwMode="auto">
          <a:xfrm>
            <a:off x="3214688" y="2786063"/>
            <a:ext cx="2643187" cy="1500187"/>
            <a:chOff x="3286116" y="-62784"/>
            <a:chExt cx="2643206" cy="3564017"/>
          </a:xfrm>
        </p:grpSpPr>
        <p:grpSp>
          <p:nvGrpSpPr>
            <p:cNvPr id="38932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9" name="Łącznik prosty 28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>
              <a:xfrm rot="5400000">
                <a:off x="3429251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933" name="pole tekstowe 18"/>
            <p:cNvSpPr txBox="1">
              <a:spLocks noChangeArrowheads="1"/>
            </p:cNvSpPr>
            <p:nvPr/>
          </p:nvSpPr>
          <p:spPr bwMode="auto">
            <a:xfrm>
              <a:off x="3643308" y="-62784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Rozrachunki z tyt. VAT</a:t>
              </a:r>
            </a:p>
          </p:txBody>
        </p:sp>
      </p:grpSp>
      <p:cxnSp>
        <p:nvCxnSpPr>
          <p:cNvPr id="32" name="Łącznik łamany 31"/>
          <p:cNvCxnSpPr/>
          <p:nvPr/>
        </p:nvCxnSpPr>
        <p:spPr>
          <a:xfrm flipV="1">
            <a:off x="1714500" y="2214563"/>
            <a:ext cx="1928813" cy="1714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ole tekstowe 33"/>
          <p:cNvSpPr txBox="1">
            <a:spLocks noChangeArrowheads="1"/>
          </p:cNvSpPr>
          <p:nvPr/>
        </p:nvSpPr>
        <p:spPr bwMode="auto">
          <a:xfrm>
            <a:off x="2428875" y="28575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2</a:t>
            </a:r>
          </a:p>
        </p:txBody>
      </p:sp>
      <p:grpSp>
        <p:nvGrpSpPr>
          <p:cNvPr id="20" name="Grupa 34"/>
          <p:cNvGrpSpPr>
            <a:grpSpLocks/>
          </p:cNvGrpSpPr>
          <p:nvPr/>
        </p:nvGrpSpPr>
        <p:grpSpPr bwMode="auto">
          <a:xfrm>
            <a:off x="1714500" y="3786188"/>
            <a:ext cx="2571750" cy="369887"/>
            <a:chOff x="2000232" y="1000108"/>
            <a:chExt cx="1928826" cy="368778"/>
          </a:xfrm>
        </p:grpSpPr>
        <p:cxnSp>
          <p:nvCxnSpPr>
            <p:cNvPr id="36" name="Łącznik prosty ze strzałką 35"/>
            <p:cNvCxnSpPr/>
            <p:nvPr/>
          </p:nvCxnSpPr>
          <p:spPr>
            <a:xfrm>
              <a:off x="2000232" y="1356224"/>
              <a:ext cx="1928826" cy="158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31" name="pole tekstowe 28"/>
            <p:cNvSpPr txBox="1">
              <a:spLocks noChangeArrowheads="1"/>
            </p:cNvSpPr>
            <p:nvPr/>
          </p:nvSpPr>
          <p:spPr bwMode="auto">
            <a:xfrm>
              <a:off x="2911067" y="1000108"/>
              <a:ext cx="30200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2a</a:t>
              </a:r>
              <a:endParaRPr lang="pl-PL"/>
            </a:p>
          </p:txBody>
        </p:sp>
      </p:grpSp>
      <p:grpSp>
        <p:nvGrpSpPr>
          <p:cNvPr id="21" name="Grupa 37"/>
          <p:cNvGrpSpPr>
            <a:grpSpLocks/>
          </p:cNvGrpSpPr>
          <p:nvPr/>
        </p:nvGrpSpPr>
        <p:grpSpPr bwMode="auto">
          <a:xfrm>
            <a:off x="5000625" y="1500188"/>
            <a:ext cx="1928813" cy="369887"/>
            <a:chOff x="2000232" y="1000108"/>
            <a:chExt cx="1928826" cy="369332"/>
          </a:xfrm>
        </p:grpSpPr>
        <p:cxnSp>
          <p:nvCxnSpPr>
            <p:cNvPr id="39" name="Łącznik prosty ze strzałką 38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29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3</a:t>
              </a:r>
              <a:endParaRPr lang="pl-PL"/>
            </a:p>
          </p:txBody>
        </p:sp>
      </p:grpSp>
      <p:sp>
        <p:nvSpPr>
          <p:cNvPr id="41" name="pole tekstowe 40"/>
          <p:cNvSpPr txBox="1">
            <a:spLocks noChangeArrowheads="1"/>
          </p:cNvSpPr>
          <p:nvPr/>
        </p:nvSpPr>
        <p:spPr bwMode="auto">
          <a:xfrm>
            <a:off x="0" y="5143500"/>
            <a:ext cx="8526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1. Faktura od kontrahenta zagranicznego przeliczona na PLN wg kursu z dokumentu SAD</a:t>
            </a:r>
          </a:p>
        </p:txBody>
      </p:sp>
      <p:sp>
        <p:nvSpPr>
          <p:cNvPr id="45" name="pole tekstowe 44"/>
          <p:cNvSpPr txBox="1">
            <a:spLocks noChangeArrowheads="1"/>
          </p:cNvSpPr>
          <p:nvPr/>
        </p:nvSpPr>
        <p:spPr bwMode="auto">
          <a:xfrm>
            <a:off x="0" y="5500688"/>
            <a:ext cx="7956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2. Dokument SAD (cło, akcyza, inne opłaty)  2a. VAT  naliczony z dokumentu SAD</a:t>
            </a:r>
          </a:p>
        </p:txBody>
      </p:sp>
      <p:sp>
        <p:nvSpPr>
          <p:cNvPr id="46" name="pole tekstowe 45"/>
          <p:cNvSpPr txBox="1">
            <a:spLocks noChangeArrowheads="1"/>
          </p:cNvSpPr>
          <p:nvPr/>
        </p:nvSpPr>
        <p:spPr bwMode="auto">
          <a:xfrm>
            <a:off x="0" y="5857875"/>
            <a:ext cx="7929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/>
              <a:t>3. Przyjęcie materiałów do magazynu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  <p:bldP spid="45" grpId="0"/>
      <p:bldP spid="4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ole tekstowe 1"/>
          <p:cNvSpPr txBox="1">
            <a:spLocks noChangeArrowheads="1"/>
          </p:cNvSpPr>
          <p:nvPr/>
        </p:nvSpPr>
        <p:spPr bwMode="auto">
          <a:xfrm>
            <a:off x="285750" y="285750"/>
            <a:ext cx="5557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Ewidencja zakupu materiałów z UE - WNT</a:t>
            </a:r>
          </a:p>
        </p:txBody>
      </p:sp>
      <p:grpSp>
        <p:nvGrpSpPr>
          <p:cNvPr id="39939" name="Grupa 16"/>
          <p:cNvGrpSpPr>
            <a:grpSpLocks/>
          </p:cNvGrpSpPr>
          <p:nvPr/>
        </p:nvGrpSpPr>
        <p:grpSpPr bwMode="auto">
          <a:xfrm>
            <a:off x="6215063" y="1071563"/>
            <a:ext cx="2643187" cy="1285875"/>
            <a:chOff x="3286116" y="446364"/>
            <a:chExt cx="2643206" cy="3054868"/>
          </a:xfrm>
        </p:grpSpPr>
        <p:grpSp>
          <p:nvGrpSpPr>
            <p:cNvPr id="39980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6" name="Łącznik prosty 5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Łącznik prosty 6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981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39940" name="Grupa 16"/>
          <p:cNvGrpSpPr>
            <a:grpSpLocks/>
          </p:cNvGrpSpPr>
          <p:nvPr/>
        </p:nvGrpSpPr>
        <p:grpSpPr bwMode="auto">
          <a:xfrm>
            <a:off x="3214688" y="1071563"/>
            <a:ext cx="2643187" cy="1285875"/>
            <a:chOff x="3286116" y="446364"/>
            <a:chExt cx="2643206" cy="3054868"/>
          </a:xfrm>
        </p:grpSpPr>
        <p:grpSp>
          <p:nvGrpSpPr>
            <p:cNvPr id="39976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1" name="Łącznik prosty 10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Łącznik prosty 11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977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Rozliczenie zakupu</a:t>
              </a:r>
            </a:p>
          </p:txBody>
        </p:sp>
      </p:grpSp>
      <p:grpSp>
        <p:nvGrpSpPr>
          <p:cNvPr id="39941" name="Grupa 16"/>
          <p:cNvGrpSpPr>
            <a:grpSpLocks/>
          </p:cNvGrpSpPr>
          <p:nvPr/>
        </p:nvGrpSpPr>
        <p:grpSpPr bwMode="auto">
          <a:xfrm>
            <a:off x="0" y="785813"/>
            <a:ext cx="2643188" cy="1571625"/>
            <a:chOff x="3286116" y="-232500"/>
            <a:chExt cx="2643206" cy="3733733"/>
          </a:xfrm>
        </p:grpSpPr>
        <p:grpSp>
          <p:nvGrpSpPr>
            <p:cNvPr id="39972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6" name="Łącznik prosty 15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Łącznik prosty 16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973" name="pole tekstowe 18"/>
            <p:cNvSpPr txBox="1">
              <a:spLocks noChangeArrowheads="1"/>
            </p:cNvSpPr>
            <p:nvPr/>
          </p:nvSpPr>
          <p:spPr bwMode="auto">
            <a:xfrm>
              <a:off x="3643276" y="-232500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Zobowiązania </a:t>
              </a:r>
            </a:p>
            <a:p>
              <a:pPr algn="ctr"/>
              <a:r>
                <a:rPr lang="pl-PL" sz="1800"/>
                <a:t>w/dostawców</a:t>
              </a:r>
            </a:p>
          </p:txBody>
        </p:sp>
      </p:grpSp>
      <p:grpSp>
        <p:nvGrpSpPr>
          <p:cNvPr id="10" name="Grupa 17"/>
          <p:cNvGrpSpPr>
            <a:grpSpLocks/>
          </p:cNvGrpSpPr>
          <p:nvPr/>
        </p:nvGrpSpPr>
        <p:grpSpPr bwMode="auto">
          <a:xfrm>
            <a:off x="1714500" y="1500188"/>
            <a:ext cx="1928813" cy="369887"/>
            <a:chOff x="2000232" y="1000108"/>
            <a:chExt cx="1928826" cy="369332"/>
          </a:xfrm>
        </p:grpSpPr>
        <p:cxnSp>
          <p:nvCxnSpPr>
            <p:cNvPr id="19" name="Łącznik prosty ze strzałką 18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71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</a:t>
              </a:r>
              <a:endParaRPr lang="pl-PL"/>
            </a:p>
          </p:txBody>
        </p:sp>
      </p:grpSp>
      <p:grpSp>
        <p:nvGrpSpPr>
          <p:cNvPr id="39943" name="Grupa 16"/>
          <p:cNvGrpSpPr>
            <a:grpSpLocks/>
          </p:cNvGrpSpPr>
          <p:nvPr/>
        </p:nvGrpSpPr>
        <p:grpSpPr bwMode="auto">
          <a:xfrm>
            <a:off x="0" y="2714625"/>
            <a:ext cx="2643188" cy="1571625"/>
            <a:chOff x="3286116" y="-232501"/>
            <a:chExt cx="2643206" cy="3733734"/>
          </a:xfrm>
        </p:grpSpPr>
        <p:grpSp>
          <p:nvGrpSpPr>
            <p:cNvPr id="39966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4" name="Łącznik prosty 23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967" name="pole tekstowe 18"/>
            <p:cNvSpPr txBox="1">
              <a:spLocks noChangeArrowheads="1"/>
            </p:cNvSpPr>
            <p:nvPr/>
          </p:nvSpPr>
          <p:spPr bwMode="auto">
            <a:xfrm>
              <a:off x="3714715" y="-232501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Rozrachunki z budżetem</a:t>
              </a:r>
            </a:p>
          </p:txBody>
        </p:sp>
      </p:grpSp>
      <p:grpSp>
        <p:nvGrpSpPr>
          <p:cNvPr id="39944" name="Grupa 16"/>
          <p:cNvGrpSpPr>
            <a:grpSpLocks/>
          </p:cNvGrpSpPr>
          <p:nvPr/>
        </p:nvGrpSpPr>
        <p:grpSpPr bwMode="auto">
          <a:xfrm>
            <a:off x="3214688" y="2786063"/>
            <a:ext cx="2643187" cy="1500187"/>
            <a:chOff x="3286116" y="-62784"/>
            <a:chExt cx="2643206" cy="3564017"/>
          </a:xfrm>
        </p:grpSpPr>
        <p:grpSp>
          <p:nvGrpSpPr>
            <p:cNvPr id="39962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9" name="Łącznik prosty 28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>
              <a:xfrm rot="5400000">
                <a:off x="3429251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963" name="pole tekstowe 18"/>
            <p:cNvSpPr txBox="1">
              <a:spLocks noChangeArrowheads="1"/>
            </p:cNvSpPr>
            <p:nvPr/>
          </p:nvSpPr>
          <p:spPr bwMode="auto">
            <a:xfrm>
              <a:off x="3643308" y="-62784"/>
              <a:ext cx="2000232" cy="153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Rozrachunki z tyt. VAT</a:t>
              </a:r>
            </a:p>
          </p:txBody>
        </p:sp>
      </p:grpSp>
      <p:cxnSp>
        <p:nvCxnSpPr>
          <p:cNvPr id="31" name="Łącznik łamany 30"/>
          <p:cNvCxnSpPr/>
          <p:nvPr/>
        </p:nvCxnSpPr>
        <p:spPr>
          <a:xfrm flipV="1">
            <a:off x="1714500" y="2214563"/>
            <a:ext cx="1928813" cy="1714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>
            <a:spLocks noChangeArrowheads="1"/>
          </p:cNvSpPr>
          <p:nvPr/>
        </p:nvSpPr>
        <p:spPr bwMode="auto">
          <a:xfrm>
            <a:off x="2428875" y="28575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2</a:t>
            </a:r>
          </a:p>
        </p:txBody>
      </p:sp>
      <p:grpSp>
        <p:nvGrpSpPr>
          <p:cNvPr id="20" name="Grupa 35"/>
          <p:cNvGrpSpPr>
            <a:grpSpLocks/>
          </p:cNvGrpSpPr>
          <p:nvPr/>
        </p:nvGrpSpPr>
        <p:grpSpPr bwMode="auto">
          <a:xfrm>
            <a:off x="5000625" y="1500188"/>
            <a:ext cx="1928813" cy="369887"/>
            <a:chOff x="2000232" y="1000107"/>
            <a:chExt cx="1928826" cy="368778"/>
          </a:xfrm>
        </p:grpSpPr>
        <p:cxnSp>
          <p:nvCxnSpPr>
            <p:cNvPr id="37" name="Łącznik prosty ze strzałką 36"/>
            <p:cNvCxnSpPr/>
            <p:nvPr/>
          </p:nvCxnSpPr>
          <p:spPr>
            <a:xfrm>
              <a:off x="2000232" y="1356223"/>
              <a:ext cx="1928826" cy="158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1" name="pole tekstowe 28"/>
            <p:cNvSpPr txBox="1">
              <a:spLocks noChangeArrowheads="1"/>
            </p:cNvSpPr>
            <p:nvPr/>
          </p:nvSpPr>
          <p:spPr bwMode="auto">
            <a:xfrm>
              <a:off x="2786050" y="1000107"/>
              <a:ext cx="30008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4</a:t>
              </a:r>
              <a:endParaRPr lang="pl-PL"/>
            </a:p>
          </p:txBody>
        </p:sp>
      </p:grpSp>
      <p:sp>
        <p:nvSpPr>
          <p:cNvPr id="39" name="pole tekstowe 38"/>
          <p:cNvSpPr txBox="1">
            <a:spLocks noChangeArrowheads="1"/>
          </p:cNvSpPr>
          <p:nvPr/>
        </p:nvSpPr>
        <p:spPr bwMode="auto">
          <a:xfrm>
            <a:off x="0" y="4786313"/>
            <a:ext cx="8277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1. Faktura od kontrahenta UE przeliczona na PLN wg kursu z dnia wystawienia faktury</a:t>
            </a:r>
          </a:p>
        </p:txBody>
      </p:sp>
      <p:sp>
        <p:nvSpPr>
          <p:cNvPr id="40" name="pole tekstowe 39"/>
          <p:cNvSpPr txBox="1">
            <a:spLocks noChangeArrowheads="1"/>
          </p:cNvSpPr>
          <p:nvPr/>
        </p:nvSpPr>
        <p:spPr bwMode="auto">
          <a:xfrm>
            <a:off x="0" y="5143500"/>
            <a:ext cx="703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2. Ewentualna akcyza do zapłaty do UC  na podstawie dokumentu AKC-3</a:t>
            </a:r>
          </a:p>
        </p:txBody>
      </p:sp>
      <p:sp>
        <p:nvSpPr>
          <p:cNvPr id="41" name="pole tekstowe 40"/>
          <p:cNvSpPr txBox="1">
            <a:spLocks noChangeArrowheads="1"/>
          </p:cNvSpPr>
          <p:nvPr/>
        </p:nvSpPr>
        <p:spPr bwMode="auto">
          <a:xfrm>
            <a:off x="0" y="6286500"/>
            <a:ext cx="792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800"/>
              <a:t>4. Przyjęcie materiałów do magazynu</a:t>
            </a:r>
          </a:p>
        </p:txBody>
      </p:sp>
      <p:grpSp>
        <p:nvGrpSpPr>
          <p:cNvPr id="21" name="Grupa 49"/>
          <p:cNvGrpSpPr>
            <a:grpSpLocks/>
          </p:cNvGrpSpPr>
          <p:nvPr/>
        </p:nvGrpSpPr>
        <p:grpSpPr bwMode="auto">
          <a:xfrm>
            <a:off x="3784600" y="3573463"/>
            <a:ext cx="1360488" cy="857250"/>
            <a:chOff x="3785388" y="3572670"/>
            <a:chExt cx="1358910" cy="858050"/>
          </a:xfrm>
        </p:grpSpPr>
        <p:cxnSp>
          <p:nvCxnSpPr>
            <p:cNvPr id="45" name="Łącznik prosty ze strzałką 44"/>
            <p:cNvCxnSpPr/>
            <p:nvPr/>
          </p:nvCxnSpPr>
          <p:spPr>
            <a:xfrm rot="5400000" flipH="1" flipV="1">
              <a:off x="3357156" y="4000902"/>
              <a:ext cx="858050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/>
            <p:cNvCxnSpPr/>
            <p:nvPr/>
          </p:nvCxnSpPr>
          <p:spPr>
            <a:xfrm>
              <a:off x="3786974" y="4429131"/>
              <a:ext cx="1355738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 rot="5400000" flipH="1" flipV="1">
              <a:off x="4714480" y="4000902"/>
              <a:ext cx="858050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pole tekstowe 50"/>
          <p:cNvSpPr txBox="1">
            <a:spLocks noChangeArrowheads="1"/>
          </p:cNvSpPr>
          <p:nvPr/>
        </p:nvSpPr>
        <p:spPr bwMode="auto">
          <a:xfrm>
            <a:off x="4357688" y="442912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3</a:t>
            </a:r>
          </a:p>
        </p:txBody>
      </p:sp>
      <p:sp>
        <p:nvSpPr>
          <p:cNvPr id="52" name="pole tekstowe 51"/>
          <p:cNvSpPr txBox="1">
            <a:spLocks noChangeArrowheads="1"/>
          </p:cNvSpPr>
          <p:nvPr/>
        </p:nvSpPr>
        <p:spPr bwMode="auto">
          <a:xfrm>
            <a:off x="0" y="5500688"/>
            <a:ext cx="9340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3. Faktura wewnętrzna VAT należny i naliczony w przypadku gdy przysługuje prawo do odliczenia</a:t>
            </a:r>
          </a:p>
        </p:txBody>
      </p:sp>
      <p:sp>
        <p:nvSpPr>
          <p:cNvPr id="53" name="pole tekstowe 52"/>
          <p:cNvSpPr txBox="1">
            <a:spLocks noChangeArrowheads="1"/>
          </p:cNvSpPr>
          <p:nvPr/>
        </p:nvSpPr>
        <p:spPr bwMode="auto">
          <a:xfrm>
            <a:off x="0" y="5786438"/>
            <a:ext cx="6834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3a. Faktura wewnętrzna VAT należny i naliczony w przypadku gdy nie  </a:t>
            </a:r>
          </a:p>
          <a:p>
            <a:r>
              <a:rPr lang="pl-PL" sz="1800"/>
              <a:t>przysługuje prawo do odliczenia</a:t>
            </a:r>
          </a:p>
        </p:txBody>
      </p:sp>
      <p:cxnSp>
        <p:nvCxnSpPr>
          <p:cNvPr id="55" name="Łącznik łamany 54"/>
          <p:cNvCxnSpPr/>
          <p:nvPr/>
        </p:nvCxnSpPr>
        <p:spPr>
          <a:xfrm rot="16200000" flipV="1">
            <a:off x="3571875" y="2071688"/>
            <a:ext cx="2500313" cy="15001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ole tekstowe 55"/>
          <p:cNvSpPr txBox="1">
            <a:spLocks noChangeArrowheads="1"/>
          </p:cNvSpPr>
          <p:nvPr/>
        </p:nvSpPr>
        <p:spPr bwMode="auto">
          <a:xfrm>
            <a:off x="4643438" y="2500313"/>
            <a:ext cx="40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3a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/>
      <p:bldP spid="40" grpId="0"/>
      <p:bldP spid="41" grpId="0"/>
      <p:bldP spid="51" grpId="0"/>
      <p:bldP spid="52" grpId="0"/>
      <p:bldP spid="53" grpId="0"/>
      <p:bldP spid="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8600" y="6858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/>
              <a:t>AKTUALIZACJA WYCENY MATERIAŁÓW </a:t>
            </a:r>
          </a:p>
          <a:p>
            <a:pPr algn="just"/>
            <a:endParaRPr lang="pl-PL"/>
          </a:p>
          <a:p>
            <a:pPr algn="just"/>
            <a:r>
              <a:rPr lang="pl-PL"/>
              <a:t>Poszczególne składniki bilansu, </a:t>
            </a:r>
            <a:r>
              <a:rPr lang="en-US"/>
              <a:t>w </a:t>
            </a:r>
            <a:r>
              <a:rPr lang="pl-PL"/>
              <a:t>tym materiały, wycenia się stosując rzeczywiście poniesione na ich nabycie ceny, </a:t>
            </a:r>
            <a:r>
              <a:rPr lang="en-US"/>
              <a:t>z </a:t>
            </a:r>
            <a:r>
              <a:rPr lang="pl-PL"/>
              <a:t>zachowaniem zasady ostrożności. Materiały wycenia się według cen nabycia lub kosztów wytworzenia (jeżeli zostają pozyskiwane </a:t>
            </a:r>
            <a:r>
              <a:rPr lang="en-US"/>
              <a:t>w </a:t>
            </a:r>
            <a:r>
              <a:rPr lang="pl-PL"/>
              <a:t>drodze własnej ich produkcji), nie wyższych od cen ich sprzedaży netto na dzień bilansowy. Różnicę zalicza się </a:t>
            </a:r>
            <a:r>
              <a:rPr lang="en-US"/>
              <a:t>do </a:t>
            </a:r>
            <a:r>
              <a:rPr lang="pl-PL" i="1"/>
              <a:t>Pozostałych kosztów operacyjnych.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28600" y="609600"/>
            <a:ext cx="8686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i="1"/>
              <a:t>W </a:t>
            </a:r>
            <a:r>
              <a:rPr lang="pl-PL"/>
              <a:t>przypadku materiałów wytworzonych </a:t>
            </a:r>
            <a:r>
              <a:rPr lang="en-US"/>
              <a:t>we </a:t>
            </a:r>
            <a:r>
              <a:rPr lang="pl-PL"/>
              <a:t>własnym zakresie różnicę tę zalicza się </a:t>
            </a:r>
            <a:r>
              <a:rPr lang="en-US"/>
              <a:t>w </a:t>
            </a:r>
            <a:r>
              <a:rPr lang="pl-PL"/>
              <a:t>ciężar konta </a:t>
            </a:r>
            <a:r>
              <a:rPr lang="pl-PL" i="1"/>
              <a:t>Koszt wytworzenia sprzedanych produktów. </a:t>
            </a:r>
            <a:r>
              <a:rPr lang="pl-PL"/>
              <a:t>Kontem korespondującym </a:t>
            </a:r>
            <a:r>
              <a:rPr lang="en-US"/>
              <a:t>jest </a:t>
            </a:r>
            <a:r>
              <a:rPr lang="pl-PL"/>
              <a:t>tu konto </a:t>
            </a:r>
            <a:r>
              <a:rPr lang="pl-PL" i="1"/>
              <a:t>Odchylenia od cen ewidencyjnych materiałów </a:t>
            </a:r>
            <a:r>
              <a:rPr lang="pl-PL"/>
              <a:t>bądź konto Odpisy </a:t>
            </a:r>
            <a:r>
              <a:rPr lang="pl-PL" i="1"/>
              <a:t>aktualizujące wartość materiałów, </a:t>
            </a:r>
            <a:r>
              <a:rPr lang="pl-PL"/>
              <a:t>które podobnie jak konto </a:t>
            </a:r>
            <a:r>
              <a:rPr lang="pl-PL" i="1"/>
              <a:t>Odchylenia... </a:t>
            </a:r>
            <a:r>
              <a:rPr lang="en-US"/>
              <a:t>jest </a:t>
            </a:r>
            <a:r>
              <a:rPr lang="pl-PL"/>
              <a:t>kontem korygującym </a:t>
            </a:r>
            <a:r>
              <a:rPr lang="en-US"/>
              <a:t>do </a:t>
            </a:r>
            <a:r>
              <a:rPr lang="pl-PL"/>
              <a:t>konta </a:t>
            </a:r>
            <a:r>
              <a:rPr lang="pl-PL" i="1"/>
              <a:t>Materiały. </a:t>
            </a:r>
            <a:r>
              <a:rPr lang="pl-PL"/>
              <a:t>Ponadto jednostki mogą wyceniać materiały według cen zakupu - jeżeli nie zniekształca </a:t>
            </a:r>
            <a:r>
              <a:rPr lang="en-US"/>
              <a:t>to </a:t>
            </a:r>
            <a:r>
              <a:rPr lang="pl-PL"/>
              <a:t>stanu aktywów oraz wyniku finansowego firmy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8600" y="609600"/>
            <a:ext cx="8686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/>
              <a:t>Cena sprzedaży netto </a:t>
            </a:r>
            <a:r>
              <a:rPr lang="en-US"/>
              <a:t>to </a:t>
            </a:r>
            <a:r>
              <a:rPr lang="pl-PL"/>
              <a:t>możliwa </a:t>
            </a:r>
            <a:r>
              <a:rPr lang="en-US"/>
              <a:t>do </a:t>
            </a:r>
            <a:r>
              <a:rPr lang="pl-PL"/>
              <a:t>uzyskania na dzień bilansowy cena sprzedaży danego materiału, bez podatku </a:t>
            </a:r>
            <a:r>
              <a:rPr lang="en-US"/>
              <a:t>VAT </a:t>
            </a:r>
            <a:r>
              <a:rPr lang="pl-PL"/>
              <a:t>i podatku akcyzowego, pomniejszona </a:t>
            </a:r>
            <a:r>
              <a:rPr lang="en-US"/>
              <a:t>o </a:t>
            </a:r>
            <a:r>
              <a:rPr lang="pl-PL"/>
              <a:t>rabaty, opusty oraz koszty związane </a:t>
            </a:r>
            <a:r>
              <a:rPr lang="en-US"/>
              <a:t>z </a:t>
            </a:r>
            <a:r>
              <a:rPr lang="pl-PL"/>
              <a:t>przystosowaniem materiału </a:t>
            </a:r>
            <a:r>
              <a:rPr lang="en-US"/>
              <a:t>do </a:t>
            </a:r>
            <a:r>
              <a:rPr lang="pl-PL"/>
              <a:t>sprzedaży </a:t>
            </a:r>
            <a:r>
              <a:rPr lang="en-US"/>
              <a:t>(+ </a:t>
            </a:r>
            <a:r>
              <a:rPr lang="pl-PL"/>
              <a:t>ewentualna dotacja przedmiotowa). </a:t>
            </a:r>
          </a:p>
          <a:p>
            <a:pPr algn="just"/>
            <a:endParaRPr lang="pl-PL"/>
          </a:p>
          <a:p>
            <a:pPr algn="just"/>
            <a:r>
              <a:rPr lang="pl-PL"/>
              <a:t>Jeżeli cena ta nie </a:t>
            </a:r>
            <a:r>
              <a:rPr lang="en-US"/>
              <a:t>jest </a:t>
            </a:r>
            <a:r>
              <a:rPr lang="pl-PL"/>
              <a:t>możliwa </a:t>
            </a:r>
            <a:r>
              <a:rPr lang="en-US"/>
              <a:t>do </a:t>
            </a:r>
            <a:r>
              <a:rPr lang="pl-PL"/>
              <a:t>ustalenia, wówczas należy </a:t>
            </a:r>
            <a:r>
              <a:rPr lang="en-US"/>
              <a:t>w </a:t>
            </a:r>
            <a:r>
              <a:rPr lang="pl-PL"/>
              <a:t>inny sposób określić wartość godziwą materiału na dzień bilansowy.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a 16"/>
          <p:cNvGrpSpPr>
            <a:grpSpLocks/>
          </p:cNvGrpSpPr>
          <p:nvPr/>
        </p:nvGrpSpPr>
        <p:grpSpPr bwMode="auto">
          <a:xfrm>
            <a:off x="3071813" y="500063"/>
            <a:ext cx="2643187" cy="1285875"/>
            <a:chOff x="3286116" y="446364"/>
            <a:chExt cx="2643206" cy="3054868"/>
          </a:xfrm>
        </p:grpSpPr>
        <p:grpSp>
          <p:nvGrpSpPr>
            <p:cNvPr id="44064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65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44035" name="Grupa 16"/>
          <p:cNvGrpSpPr>
            <a:grpSpLocks/>
          </p:cNvGrpSpPr>
          <p:nvPr/>
        </p:nvGrpSpPr>
        <p:grpSpPr bwMode="auto">
          <a:xfrm>
            <a:off x="3071813" y="2286000"/>
            <a:ext cx="2643187" cy="1285875"/>
            <a:chOff x="3286116" y="446364"/>
            <a:chExt cx="2643224" cy="3054869"/>
          </a:xfrm>
        </p:grpSpPr>
        <p:grpSp>
          <p:nvGrpSpPr>
            <p:cNvPr id="44060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738"/>
                <a:ext cx="2643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9261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61" name="pole tekstowe 18"/>
            <p:cNvSpPr txBox="1">
              <a:spLocks noChangeArrowheads="1"/>
            </p:cNvSpPr>
            <p:nvPr/>
          </p:nvSpPr>
          <p:spPr bwMode="auto">
            <a:xfrm>
              <a:off x="3286116" y="446364"/>
              <a:ext cx="2643224" cy="877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Odpisy aktualizujące</a:t>
              </a:r>
            </a:p>
          </p:txBody>
        </p:sp>
      </p:grpSp>
      <p:grpSp>
        <p:nvGrpSpPr>
          <p:cNvPr id="44036" name="Grupa 16"/>
          <p:cNvGrpSpPr>
            <a:grpSpLocks/>
          </p:cNvGrpSpPr>
          <p:nvPr/>
        </p:nvGrpSpPr>
        <p:grpSpPr bwMode="auto">
          <a:xfrm>
            <a:off x="0" y="2000250"/>
            <a:ext cx="2643188" cy="1571625"/>
            <a:chOff x="3286116" y="-232501"/>
            <a:chExt cx="2643206" cy="3733734"/>
          </a:xfrm>
        </p:grpSpPr>
        <p:grpSp>
          <p:nvGrpSpPr>
            <p:cNvPr id="44056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15" name="Łącznik prosty 14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57" name="pole tekstowe 18"/>
            <p:cNvSpPr txBox="1">
              <a:spLocks noChangeArrowheads="1"/>
            </p:cNvSpPr>
            <p:nvPr/>
          </p:nvSpPr>
          <p:spPr bwMode="auto">
            <a:xfrm>
              <a:off x="3286116" y="-232501"/>
              <a:ext cx="2571754" cy="1535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Pozostałe przychody operacyjne</a:t>
              </a:r>
            </a:p>
          </p:txBody>
        </p:sp>
      </p:grpSp>
      <p:grpSp>
        <p:nvGrpSpPr>
          <p:cNvPr id="44037" name="Grupa 16"/>
          <p:cNvGrpSpPr>
            <a:grpSpLocks/>
          </p:cNvGrpSpPr>
          <p:nvPr/>
        </p:nvGrpSpPr>
        <p:grpSpPr bwMode="auto">
          <a:xfrm>
            <a:off x="6000750" y="2000250"/>
            <a:ext cx="2643188" cy="1571625"/>
            <a:chOff x="3286116" y="-232501"/>
            <a:chExt cx="2643206" cy="3733734"/>
          </a:xfrm>
        </p:grpSpPr>
        <p:grpSp>
          <p:nvGrpSpPr>
            <p:cNvPr id="44052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20" name="Łącznik prosty 19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Łącznik prosty 20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53" name="pole tekstowe 18"/>
            <p:cNvSpPr txBox="1">
              <a:spLocks noChangeArrowheads="1"/>
            </p:cNvSpPr>
            <p:nvPr/>
          </p:nvSpPr>
          <p:spPr bwMode="auto">
            <a:xfrm>
              <a:off x="3286116" y="-232501"/>
              <a:ext cx="2571786" cy="1535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Pozostałe koszty operacyjne</a:t>
              </a:r>
            </a:p>
          </p:txBody>
        </p:sp>
      </p:grpSp>
      <p:grpSp>
        <p:nvGrpSpPr>
          <p:cNvPr id="22" name="Grupa 21"/>
          <p:cNvGrpSpPr>
            <a:grpSpLocks/>
          </p:cNvGrpSpPr>
          <p:nvPr/>
        </p:nvGrpSpPr>
        <p:grpSpPr bwMode="auto">
          <a:xfrm>
            <a:off x="4929188" y="2714625"/>
            <a:ext cx="2238375" cy="369888"/>
            <a:chOff x="2000232" y="1000108"/>
            <a:chExt cx="1928826" cy="369332"/>
          </a:xfrm>
        </p:grpSpPr>
        <p:cxnSp>
          <p:nvCxnSpPr>
            <p:cNvPr id="23" name="Łącznik prosty ze strzałką 22"/>
            <p:cNvCxnSpPr/>
            <p:nvPr/>
          </p:nvCxnSpPr>
          <p:spPr>
            <a:xfrm>
              <a:off x="2000232" y="1356759"/>
              <a:ext cx="1928826" cy="1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51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</a:t>
              </a:r>
              <a:endParaRPr lang="pl-PL"/>
            </a:p>
          </p:txBody>
        </p:sp>
      </p:grpSp>
      <p:grpSp>
        <p:nvGrpSpPr>
          <p:cNvPr id="25" name="Grupa 36"/>
          <p:cNvGrpSpPr>
            <a:grpSpLocks/>
          </p:cNvGrpSpPr>
          <p:nvPr/>
        </p:nvGrpSpPr>
        <p:grpSpPr bwMode="auto">
          <a:xfrm>
            <a:off x="0" y="1357313"/>
            <a:ext cx="9396413" cy="3748087"/>
            <a:chOff x="0" y="1357298"/>
            <a:chExt cx="9395777" cy="3747813"/>
          </a:xfrm>
        </p:grpSpPr>
        <p:sp>
          <p:nvSpPr>
            <p:cNvPr id="28" name="Elipsa 27"/>
            <p:cNvSpPr/>
            <p:nvPr/>
          </p:nvSpPr>
          <p:spPr>
            <a:xfrm>
              <a:off x="3357336" y="1357298"/>
              <a:ext cx="785759" cy="6428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dirty="0"/>
                <a:t>SK</a:t>
              </a:r>
            </a:p>
          </p:txBody>
        </p:sp>
        <p:sp>
          <p:nvSpPr>
            <p:cNvPr id="29" name="Elipsa 28"/>
            <p:cNvSpPr/>
            <p:nvPr/>
          </p:nvSpPr>
          <p:spPr>
            <a:xfrm>
              <a:off x="4643124" y="3214537"/>
              <a:ext cx="785759" cy="6428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l-PL" dirty="0"/>
                <a:t>SK</a:t>
              </a:r>
            </a:p>
          </p:txBody>
        </p:sp>
        <p:sp>
          <p:nvSpPr>
            <p:cNvPr id="30" name="Strzałka w prawo 29"/>
            <p:cNvSpPr/>
            <p:nvPr/>
          </p:nvSpPr>
          <p:spPr>
            <a:xfrm rot="7895592">
              <a:off x="1319131" y="3024049"/>
              <a:ext cx="2725539" cy="29684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1" name="Strzałka w prawo 30"/>
            <p:cNvSpPr/>
            <p:nvPr/>
          </p:nvSpPr>
          <p:spPr>
            <a:xfrm rot="10223112">
              <a:off x="2006464" y="4011404"/>
              <a:ext cx="2723966" cy="2984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44049" name="pole tekstowe 31"/>
            <p:cNvSpPr txBox="1">
              <a:spLocks noChangeArrowheads="1"/>
            </p:cNvSpPr>
            <p:nvPr/>
          </p:nvSpPr>
          <p:spPr bwMode="auto">
            <a:xfrm>
              <a:off x="0" y="4643446"/>
              <a:ext cx="93957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SK Materiały – SK Odpisy aktualizujace = Wartość bilansowa materiałów </a:t>
              </a:r>
            </a:p>
          </p:txBody>
        </p:sp>
      </p:grpSp>
      <p:grpSp>
        <p:nvGrpSpPr>
          <p:cNvPr id="26" name="Grupa 32"/>
          <p:cNvGrpSpPr>
            <a:grpSpLocks/>
          </p:cNvGrpSpPr>
          <p:nvPr/>
        </p:nvGrpSpPr>
        <p:grpSpPr bwMode="auto">
          <a:xfrm>
            <a:off x="1928813" y="2714625"/>
            <a:ext cx="1928812" cy="369888"/>
            <a:chOff x="2000232" y="1000108"/>
            <a:chExt cx="1928826" cy="369332"/>
          </a:xfrm>
        </p:grpSpPr>
        <p:cxnSp>
          <p:nvCxnSpPr>
            <p:cNvPr id="34" name="Łącznik prosty ze strzałką 33"/>
            <p:cNvCxnSpPr/>
            <p:nvPr/>
          </p:nvCxnSpPr>
          <p:spPr>
            <a:xfrm>
              <a:off x="2000232" y="1356759"/>
              <a:ext cx="1928826" cy="158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44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</a:t>
              </a:r>
              <a:endParaRPr lang="pl-PL"/>
            </a:p>
          </p:txBody>
        </p:sp>
      </p:grpSp>
      <p:sp>
        <p:nvSpPr>
          <p:cNvPr id="36" name="pole tekstowe 35"/>
          <p:cNvSpPr txBox="1">
            <a:spLocks noChangeArrowheads="1"/>
          </p:cNvSpPr>
          <p:nvPr/>
        </p:nvSpPr>
        <p:spPr bwMode="auto">
          <a:xfrm>
            <a:off x="0" y="5143500"/>
            <a:ext cx="8786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pl-PL" sz="2000"/>
              <a:t>Odpis aktualizujący w kwocie doprowadzającej wartość bilansową </a:t>
            </a:r>
          </a:p>
          <a:p>
            <a:pPr marL="457200" indent="-457200"/>
            <a:r>
              <a:rPr lang="pl-PL" sz="2000"/>
              <a:t>	materiałów do wartości realnej (rynkowej, godziwej)</a:t>
            </a:r>
          </a:p>
        </p:txBody>
      </p:sp>
      <p:sp>
        <p:nvSpPr>
          <p:cNvPr id="38" name="pole tekstowe 37"/>
          <p:cNvSpPr txBox="1">
            <a:spLocks noChangeArrowheads="1"/>
          </p:cNvSpPr>
          <p:nvPr/>
        </p:nvSpPr>
        <p:spPr bwMode="auto">
          <a:xfrm>
            <a:off x="0" y="5929313"/>
            <a:ext cx="734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/>
              <a:t>2. Rozwiązanie odpisu w efekcie sprzedaży lub likwidacji materiałów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609600"/>
            <a:ext cx="8574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Art. 28. 1. Aktywa i pasywa wycenia się nie rzadziej niż na dzień bilansowy w sposób następujący: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25908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6) rzeczowe sk</a:t>
            </a:r>
            <a:r>
              <a:rPr lang="pl-PL">
                <a:latin typeface="TimesNewRoman;TimesNewRoman"/>
              </a:rPr>
              <a:t>ł</a:t>
            </a:r>
            <a:r>
              <a:rPr lang="pl-PL"/>
              <a:t>adniki aktywów obrotowych - wed</a:t>
            </a:r>
            <a:r>
              <a:rPr lang="pl-PL">
                <a:latin typeface="TimesNewRoman;TimesNewRoman"/>
              </a:rPr>
              <a:t>ł</a:t>
            </a:r>
            <a:r>
              <a:rPr lang="pl-PL"/>
              <a:t>ug cen nabycia lub kosztów wytworzenia nie wy</a:t>
            </a:r>
            <a:r>
              <a:rPr lang="pl-PL">
                <a:latin typeface="TimesNewRoman;TimesNewRoman"/>
              </a:rPr>
              <a:t>ż</a:t>
            </a:r>
            <a:r>
              <a:rPr lang="pl-PL"/>
              <a:t>szych od cen ich sprzeda</a:t>
            </a:r>
            <a:r>
              <a:rPr lang="pl-PL">
                <a:latin typeface="TimesNewRoman;TimesNewRoman"/>
              </a:rPr>
              <a:t>ż</a:t>
            </a:r>
            <a:r>
              <a:rPr lang="pl-PL"/>
              <a:t>y netto na dzie</a:t>
            </a:r>
            <a:r>
              <a:rPr lang="pl-PL">
                <a:latin typeface="TimesNewRoman;TimesNewRoman"/>
              </a:rPr>
              <a:t>ń </a:t>
            </a:r>
            <a:r>
              <a:rPr lang="pl-PL"/>
              <a:t>bilansowy,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7525" y="1412875"/>
            <a:ext cx="260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.</a:t>
            </a:r>
          </a:p>
          <a:p>
            <a:r>
              <a:rPr lang="pl-PL"/>
              <a:t>.</a:t>
            </a:r>
          </a:p>
          <a:p>
            <a:r>
              <a:rPr lang="pl-PL"/>
              <a:t>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260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.</a:t>
            </a:r>
          </a:p>
          <a:p>
            <a:r>
              <a:rPr lang="pl-PL"/>
              <a:t>.</a:t>
            </a:r>
          </a:p>
          <a:p>
            <a:r>
              <a:rPr lang="pl-PL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6"/>
          <p:cNvGrpSpPr>
            <a:grpSpLocks/>
          </p:cNvGrpSpPr>
          <p:nvPr/>
        </p:nvGrpSpPr>
        <p:grpSpPr bwMode="auto">
          <a:xfrm>
            <a:off x="3071813" y="500063"/>
            <a:ext cx="2643187" cy="1285875"/>
            <a:chOff x="3286116" y="446364"/>
            <a:chExt cx="2643206" cy="3054868"/>
          </a:xfrm>
        </p:grpSpPr>
        <p:grpSp>
          <p:nvGrpSpPr>
            <p:cNvPr id="3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7" name="Grupa 16"/>
          <p:cNvGrpSpPr>
            <a:grpSpLocks/>
          </p:cNvGrpSpPr>
          <p:nvPr/>
        </p:nvGrpSpPr>
        <p:grpSpPr bwMode="auto">
          <a:xfrm>
            <a:off x="6072198" y="2285992"/>
            <a:ext cx="2643187" cy="1285875"/>
            <a:chOff x="3286116" y="446364"/>
            <a:chExt cx="2643224" cy="3054869"/>
          </a:xfrm>
        </p:grpSpPr>
        <p:grpSp>
          <p:nvGrpSpPr>
            <p:cNvPr id="8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24" cy="2285495"/>
              <a:chOff x="3286116" y="1215738"/>
              <a:chExt cx="2643224" cy="2285495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738"/>
                <a:ext cx="26432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9261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pole tekstowe 18"/>
            <p:cNvSpPr txBox="1">
              <a:spLocks noChangeArrowheads="1"/>
            </p:cNvSpPr>
            <p:nvPr/>
          </p:nvSpPr>
          <p:spPr bwMode="auto">
            <a:xfrm>
              <a:off x="3286116" y="446364"/>
              <a:ext cx="2643224" cy="877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 dirty="0" smtClean="0"/>
                <a:t>Odpisy aktualizujące</a:t>
              </a:r>
              <a:endParaRPr lang="pl-PL" sz="1800" dirty="0"/>
            </a:p>
          </p:txBody>
        </p:sp>
      </p:grpSp>
      <p:grpSp>
        <p:nvGrpSpPr>
          <p:cNvPr id="12" name="Grupa 16"/>
          <p:cNvGrpSpPr>
            <a:grpSpLocks/>
          </p:cNvGrpSpPr>
          <p:nvPr/>
        </p:nvGrpSpPr>
        <p:grpSpPr bwMode="auto">
          <a:xfrm>
            <a:off x="0" y="2214554"/>
            <a:ext cx="2643188" cy="1357321"/>
            <a:chOff x="3286116" y="276624"/>
            <a:chExt cx="2643206" cy="3224609"/>
          </a:xfrm>
        </p:grpSpPr>
        <p:grpSp>
          <p:nvGrpSpPr>
            <p:cNvPr id="13" name="Grupa 10"/>
            <p:cNvGrpSpPr>
              <a:grpSpLocks/>
            </p:cNvGrpSpPr>
            <p:nvPr/>
          </p:nvGrpSpPr>
          <p:grpSpPr bwMode="auto">
            <a:xfrm>
              <a:off x="3286116" y="1215736"/>
              <a:ext cx="2643206" cy="2285497"/>
              <a:chOff x="3286116" y="1215736"/>
              <a:chExt cx="2643206" cy="2285497"/>
            </a:xfrm>
          </p:grpSpPr>
          <p:cxnSp>
            <p:nvCxnSpPr>
              <p:cNvPr id="15" name="Łącznik prosty 14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pole tekstowe 18"/>
            <p:cNvSpPr txBox="1">
              <a:spLocks noChangeArrowheads="1"/>
            </p:cNvSpPr>
            <p:nvPr/>
          </p:nvSpPr>
          <p:spPr bwMode="auto">
            <a:xfrm>
              <a:off x="3286116" y="276624"/>
              <a:ext cx="2571754" cy="877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 dirty="0" smtClean="0"/>
                <a:t>OCE materiałów</a:t>
              </a:r>
              <a:endParaRPr lang="pl-PL" sz="1800" dirty="0"/>
            </a:p>
          </p:txBody>
        </p:sp>
      </p:grpSp>
      <p:grpSp>
        <p:nvGrpSpPr>
          <p:cNvPr id="17" name="Grupa 16"/>
          <p:cNvGrpSpPr>
            <a:grpSpLocks/>
          </p:cNvGrpSpPr>
          <p:nvPr/>
        </p:nvGrpSpPr>
        <p:grpSpPr bwMode="auto">
          <a:xfrm>
            <a:off x="3071802" y="2000240"/>
            <a:ext cx="2643188" cy="1571625"/>
            <a:chOff x="3286116" y="-232501"/>
            <a:chExt cx="2643206" cy="3733734"/>
          </a:xfrm>
        </p:grpSpPr>
        <p:grpSp>
          <p:nvGrpSpPr>
            <p:cNvPr id="18" name="Grupa 10"/>
            <p:cNvGrpSpPr>
              <a:grpSpLocks/>
            </p:cNvGrpSpPr>
            <p:nvPr/>
          </p:nvGrpSpPr>
          <p:grpSpPr bwMode="auto">
            <a:xfrm>
              <a:off x="3286116" y="1215736"/>
              <a:ext cx="2643206" cy="2285497"/>
              <a:chOff x="3286116" y="1215736"/>
              <a:chExt cx="2643206" cy="2285497"/>
            </a:xfrm>
          </p:grpSpPr>
          <p:cxnSp>
            <p:nvCxnSpPr>
              <p:cNvPr id="20" name="Łącznik prosty 19"/>
              <p:cNvCxnSpPr/>
              <p:nvPr/>
            </p:nvCxnSpPr>
            <p:spPr>
              <a:xfrm>
                <a:off x="3286116" y="1215736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Łącznik prosty 20"/>
              <p:cNvCxnSpPr/>
              <p:nvPr/>
            </p:nvCxnSpPr>
            <p:spPr>
              <a:xfrm rot="5400000">
                <a:off x="3429252" y="2356897"/>
                <a:ext cx="2285497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pole tekstowe 18"/>
            <p:cNvSpPr txBox="1">
              <a:spLocks noChangeArrowheads="1"/>
            </p:cNvSpPr>
            <p:nvPr/>
          </p:nvSpPr>
          <p:spPr bwMode="auto">
            <a:xfrm>
              <a:off x="3286116" y="-232501"/>
              <a:ext cx="2571786" cy="1535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 dirty="0" smtClean="0"/>
                <a:t>Koszty zakupu materiałów</a:t>
              </a:r>
              <a:endParaRPr lang="pl-PL" sz="1800" dirty="0"/>
            </a:p>
          </p:txBody>
        </p:sp>
      </p:grpSp>
      <p:sp>
        <p:nvSpPr>
          <p:cNvPr id="28" name="Elipsa 27"/>
          <p:cNvSpPr/>
          <p:nvPr/>
        </p:nvSpPr>
        <p:spPr bwMode="auto">
          <a:xfrm>
            <a:off x="3214678" y="1000108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29" name="Elipsa 28"/>
          <p:cNvSpPr/>
          <p:nvPr/>
        </p:nvSpPr>
        <p:spPr bwMode="auto">
          <a:xfrm>
            <a:off x="357158" y="2714620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30" name="Elipsa 29"/>
          <p:cNvSpPr/>
          <p:nvPr/>
        </p:nvSpPr>
        <p:spPr bwMode="auto">
          <a:xfrm>
            <a:off x="3286116" y="2714620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31" name="Elipsa 30"/>
          <p:cNvSpPr/>
          <p:nvPr/>
        </p:nvSpPr>
        <p:spPr bwMode="auto">
          <a:xfrm>
            <a:off x="7643834" y="2714620"/>
            <a:ext cx="78581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SK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285720" y="4071942"/>
            <a:ext cx="42172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Wartość bilansowa materiałów =</a:t>
            </a:r>
          </a:p>
          <a:p>
            <a:endParaRPr lang="pl-PL" dirty="0"/>
          </a:p>
          <a:p>
            <a:r>
              <a:rPr lang="pl-PL" dirty="0" smtClean="0"/>
              <a:t>SK Materiały </a:t>
            </a:r>
          </a:p>
          <a:p>
            <a:r>
              <a:rPr lang="pl-PL" dirty="0" smtClean="0"/>
              <a:t>+ SK OCE Materiały </a:t>
            </a:r>
          </a:p>
          <a:p>
            <a:r>
              <a:rPr lang="pl-PL" dirty="0" smtClean="0"/>
              <a:t>+ SK Koszty zakupu materiałów</a:t>
            </a:r>
          </a:p>
          <a:p>
            <a:r>
              <a:rPr lang="pl-PL" dirty="0" smtClean="0"/>
              <a:t>– SK Odpisy aktualizujące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rostokąt 4"/>
          <p:cNvSpPr>
            <a:spLocks noChangeArrowheads="1"/>
          </p:cNvSpPr>
          <p:nvPr/>
        </p:nvSpPr>
        <p:spPr bwMode="auto">
          <a:xfrm>
            <a:off x="357188" y="357188"/>
            <a:ext cx="8215312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/>
              <a:t>Z punktu widzenia przeznaczenia, materiały można podzielić na:</a:t>
            </a:r>
          </a:p>
          <a:p>
            <a:r>
              <a:rPr lang="pl-PL" sz="2800"/>
              <a:t>1)	materiały podstawowe (surowce, półfabrykaty, 	opakowania bezpośrednie), </a:t>
            </a:r>
          </a:p>
          <a:p>
            <a:r>
              <a:rPr lang="pl-PL" sz="2800"/>
              <a:t>2)	materiały pomocnicze,</a:t>
            </a:r>
          </a:p>
          <a:p>
            <a:r>
              <a:rPr lang="pl-PL" sz="2800"/>
              <a:t>3)	paliwa (zużywane na cele technologiczne, 	energetyczne 	oraz opałowe), </a:t>
            </a:r>
          </a:p>
          <a:p>
            <a:r>
              <a:rPr lang="pl-PL" sz="2800"/>
              <a:t>4)	części zapasowe (do remontów i konserwacji),</a:t>
            </a:r>
          </a:p>
          <a:p>
            <a:r>
              <a:rPr lang="pl-PL" sz="2800"/>
              <a:t>5)	opakowania (chroniące w czasie transportu przed 	uszkodzeniem), </a:t>
            </a:r>
          </a:p>
          <a:p>
            <a:r>
              <a:rPr lang="pl-PL" sz="2800"/>
              <a:t>6)	odpadki (pozostałości, złom),</a:t>
            </a:r>
          </a:p>
          <a:p>
            <a:r>
              <a:rPr lang="pl-PL" sz="2800"/>
              <a:t>7)	inwentarz żywy (zwierzęta zakupione jako 	surowiec do 	wyrobów masarskich).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pl-PL" u="sng" dirty="0"/>
              <a:t>Problem wyboru wartości ewidencyjnej</a:t>
            </a:r>
            <a:r>
              <a:rPr lang="pl-PL" u="sng" dirty="0" smtClean="0"/>
              <a:t>.</a:t>
            </a:r>
          </a:p>
          <a:p>
            <a:pPr lvl="1"/>
            <a:endParaRPr lang="pl-PL" u="sng" dirty="0"/>
          </a:p>
          <a:p>
            <a:pPr lvl="1"/>
            <a:r>
              <a:rPr lang="pl-PL" dirty="0"/>
              <a:t>Materiały mogą być wyceniane </a:t>
            </a:r>
            <a:r>
              <a:rPr lang="pl-PL" dirty="0" smtClean="0"/>
              <a:t>w trakcie roku dwojako</a:t>
            </a:r>
            <a:r>
              <a:rPr lang="pl-PL" dirty="0"/>
              <a:t>:</a:t>
            </a:r>
          </a:p>
          <a:p>
            <a:endParaRPr lang="pl-PL" dirty="0"/>
          </a:p>
          <a:p>
            <a:pPr>
              <a:buFontTx/>
              <a:buChar char="-"/>
            </a:pPr>
            <a:r>
              <a:rPr lang="pl-PL" b="1" dirty="0"/>
              <a:t>w cenie zakupu</a:t>
            </a:r>
            <a:r>
              <a:rPr lang="pl-PL" dirty="0"/>
              <a:t> – cena obejmuje tylko wartość zakupionych materiałów</a:t>
            </a:r>
          </a:p>
          <a:p>
            <a:pPr>
              <a:buFontTx/>
              <a:buChar char="-"/>
            </a:pPr>
            <a:r>
              <a:rPr lang="pl-PL" b="1" dirty="0"/>
              <a:t>w cenie nabycia</a:t>
            </a:r>
            <a:r>
              <a:rPr lang="pl-PL" dirty="0"/>
              <a:t> – cena obejmuje wartość materiałów plus koszty ich zakupu (transport, ubezpieczenie, itp.)</a:t>
            </a:r>
          </a:p>
          <a:p>
            <a:endParaRPr lang="pl-PL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44196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/>
              <a:t>W pierwszym wariancie koszty zakupu są ewidencjonowane oddzielnie i doliczane na podstawie pewnych kluczy do kosztów zużycia materiałów. </a:t>
            </a: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upa 1"/>
          <p:cNvGrpSpPr>
            <a:grpSpLocks/>
          </p:cNvGrpSpPr>
          <p:nvPr/>
        </p:nvGrpSpPr>
        <p:grpSpPr bwMode="auto">
          <a:xfrm>
            <a:off x="3000375" y="1071563"/>
            <a:ext cx="2643188" cy="1285875"/>
            <a:chOff x="3286116" y="446364"/>
            <a:chExt cx="2643206" cy="3054868"/>
          </a:xfrm>
        </p:grpSpPr>
        <p:grpSp>
          <p:nvGrpSpPr>
            <p:cNvPr id="14384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85" name="pole tekstowe 3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/>
                <a:t>Rozliczenie zakupu</a:t>
              </a:r>
            </a:p>
          </p:txBody>
        </p:sp>
      </p:grpSp>
      <p:grpSp>
        <p:nvGrpSpPr>
          <p:cNvPr id="14339" name="Grupa 6"/>
          <p:cNvGrpSpPr>
            <a:grpSpLocks/>
          </p:cNvGrpSpPr>
          <p:nvPr/>
        </p:nvGrpSpPr>
        <p:grpSpPr bwMode="auto">
          <a:xfrm>
            <a:off x="214313" y="785813"/>
            <a:ext cx="2643187" cy="2071687"/>
            <a:chOff x="3286116" y="-232496"/>
            <a:chExt cx="2643206" cy="3733728"/>
          </a:xfrm>
        </p:grpSpPr>
        <p:grpSp>
          <p:nvGrpSpPr>
            <p:cNvPr id="14380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219"/>
                <a:ext cx="2643206" cy="28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8994" y="2356637"/>
                <a:ext cx="2286013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81" name="pole tekstowe 8"/>
            <p:cNvSpPr txBox="1">
              <a:spLocks noChangeArrowheads="1"/>
            </p:cNvSpPr>
            <p:nvPr/>
          </p:nvSpPr>
          <p:spPr bwMode="auto">
            <a:xfrm>
              <a:off x="3428992" y="-232496"/>
              <a:ext cx="2286016" cy="1535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Zobowiązania w/dostawców</a:t>
              </a:r>
            </a:p>
          </p:txBody>
        </p:sp>
      </p:grpSp>
      <p:grpSp>
        <p:nvGrpSpPr>
          <p:cNvPr id="14340" name="Grupa 11"/>
          <p:cNvGrpSpPr>
            <a:grpSpLocks/>
          </p:cNvGrpSpPr>
          <p:nvPr/>
        </p:nvGrpSpPr>
        <p:grpSpPr bwMode="auto">
          <a:xfrm>
            <a:off x="3000375" y="2643188"/>
            <a:ext cx="2643188" cy="1285875"/>
            <a:chOff x="3286116" y="446364"/>
            <a:chExt cx="2643206" cy="3054868"/>
          </a:xfrm>
        </p:grpSpPr>
        <p:grpSp>
          <p:nvGrpSpPr>
            <p:cNvPr id="14376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15" name="Łącznik prosty 1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77" name="pole tekstowe 13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VAT naliczony</a:t>
              </a:r>
            </a:p>
          </p:txBody>
        </p:sp>
      </p:grpSp>
      <p:grpSp>
        <p:nvGrpSpPr>
          <p:cNvPr id="14341" name="Grupa 16"/>
          <p:cNvGrpSpPr>
            <a:grpSpLocks/>
          </p:cNvGrpSpPr>
          <p:nvPr/>
        </p:nvGrpSpPr>
        <p:grpSpPr bwMode="auto">
          <a:xfrm>
            <a:off x="5857875" y="1071563"/>
            <a:ext cx="2643188" cy="1285875"/>
            <a:chOff x="3286116" y="446364"/>
            <a:chExt cx="2643206" cy="3054868"/>
          </a:xfrm>
        </p:grpSpPr>
        <p:grpSp>
          <p:nvGrpSpPr>
            <p:cNvPr id="14372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20" name="Łącznik prosty 1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Łącznik prosty 20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73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14342" name="Grupa 26"/>
          <p:cNvGrpSpPr>
            <a:grpSpLocks/>
          </p:cNvGrpSpPr>
          <p:nvPr/>
        </p:nvGrpSpPr>
        <p:grpSpPr bwMode="auto">
          <a:xfrm>
            <a:off x="6000750" y="3429000"/>
            <a:ext cx="2643188" cy="1571625"/>
            <a:chOff x="3286116" y="-232496"/>
            <a:chExt cx="2643206" cy="3733728"/>
          </a:xfrm>
        </p:grpSpPr>
        <p:grpSp>
          <p:nvGrpSpPr>
            <p:cNvPr id="14368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30" name="Łącznik prosty 2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69" name="pole tekstowe 28"/>
            <p:cNvSpPr txBox="1">
              <a:spLocks noChangeArrowheads="1"/>
            </p:cNvSpPr>
            <p:nvPr/>
          </p:nvSpPr>
          <p:spPr bwMode="auto">
            <a:xfrm>
              <a:off x="3643306" y="-232496"/>
              <a:ext cx="2000232" cy="1535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Zużycie materiałów</a:t>
              </a:r>
            </a:p>
          </p:txBody>
        </p:sp>
      </p:grpSp>
      <p:grpSp>
        <p:nvGrpSpPr>
          <p:cNvPr id="18" name="Grupa 34"/>
          <p:cNvGrpSpPr>
            <a:grpSpLocks/>
          </p:cNvGrpSpPr>
          <p:nvPr/>
        </p:nvGrpSpPr>
        <p:grpSpPr bwMode="auto">
          <a:xfrm>
            <a:off x="2000250" y="1500188"/>
            <a:ext cx="1928813" cy="369887"/>
            <a:chOff x="2000232" y="1000108"/>
            <a:chExt cx="1928826" cy="369332"/>
          </a:xfrm>
        </p:grpSpPr>
        <p:cxnSp>
          <p:nvCxnSpPr>
            <p:cNvPr id="33" name="Łącznik prosty ze strzałką 32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7" name="pole tekstowe 33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</a:t>
              </a:r>
              <a:endParaRPr lang="pl-PL"/>
            </a:p>
          </p:txBody>
        </p:sp>
      </p:grpSp>
      <p:grpSp>
        <p:nvGrpSpPr>
          <p:cNvPr id="14344" name="Grupa 41"/>
          <p:cNvGrpSpPr>
            <a:grpSpLocks/>
          </p:cNvGrpSpPr>
          <p:nvPr/>
        </p:nvGrpSpPr>
        <p:grpSpPr bwMode="auto">
          <a:xfrm>
            <a:off x="2928938" y="1870075"/>
            <a:ext cx="785812" cy="1560513"/>
            <a:chOff x="2928894" y="1869507"/>
            <a:chExt cx="785818" cy="1561081"/>
          </a:xfrm>
        </p:grpSpPr>
        <p:cxnSp>
          <p:nvCxnSpPr>
            <p:cNvPr id="39" name="Łącznik prosty 38"/>
            <p:cNvCxnSpPr>
              <a:stCxn id="14367" idx="2"/>
            </p:cNvCxnSpPr>
            <p:nvPr/>
          </p:nvCxnSpPr>
          <p:spPr>
            <a:xfrm rot="5400000">
              <a:off x="2153116" y="2645285"/>
              <a:ext cx="1559492" cy="79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y ze strzałką 40"/>
            <p:cNvCxnSpPr/>
            <p:nvPr/>
          </p:nvCxnSpPr>
          <p:spPr>
            <a:xfrm>
              <a:off x="2928894" y="3428999"/>
              <a:ext cx="785818" cy="15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5" name="pole tekstowe 42"/>
          <p:cNvSpPr txBox="1">
            <a:spLocks noChangeArrowheads="1"/>
          </p:cNvSpPr>
          <p:nvPr/>
        </p:nvSpPr>
        <p:spPr bwMode="auto">
          <a:xfrm>
            <a:off x="2928938" y="2500313"/>
            <a:ext cx="40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1a</a:t>
            </a:r>
            <a:endParaRPr lang="pl-PL"/>
          </a:p>
        </p:txBody>
      </p:sp>
      <p:grpSp>
        <p:nvGrpSpPr>
          <p:cNvPr id="22" name="Grupa 52"/>
          <p:cNvGrpSpPr>
            <a:grpSpLocks/>
          </p:cNvGrpSpPr>
          <p:nvPr/>
        </p:nvGrpSpPr>
        <p:grpSpPr bwMode="auto">
          <a:xfrm>
            <a:off x="1643063" y="1857375"/>
            <a:ext cx="1928812" cy="1930400"/>
            <a:chOff x="1071538" y="3929066"/>
            <a:chExt cx="1928826" cy="1930414"/>
          </a:xfrm>
        </p:grpSpPr>
        <p:grpSp>
          <p:nvGrpSpPr>
            <p:cNvPr id="14358" name="Grupa 44"/>
            <p:cNvGrpSpPr>
              <a:grpSpLocks/>
            </p:cNvGrpSpPr>
            <p:nvPr/>
          </p:nvGrpSpPr>
          <p:grpSpPr bwMode="auto">
            <a:xfrm>
              <a:off x="1071538" y="3929066"/>
              <a:ext cx="1928826" cy="369332"/>
              <a:chOff x="2000232" y="1000108"/>
              <a:chExt cx="1928826" cy="369332"/>
            </a:xfrm>
          </p:grpSpPr>
          <p:cxnSp>
            <p:nvCxnSpPr>
              <p:cNvPr id="46" name="Łącznik prosty ze strzałką 45"/>
              <p:cNvCxnSpPr/>
              <p:nvPr/>
            </p:nvCxnSpPr>
            <p:spPr>
              <a:xfrm>
                <a:off x="2000232" y="1357299"/>
                <a:ext cx="1928826" cy="15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63" name="pole tekstowe 46"/>
              <p:cNvSpPr txBox="1">
                <a:spLocks noChangeArrowheads="1"/>
              </p:cNvSpPr>
              <p:nvPr/>
            </p:nvSpPr>
            <p:spPr bwMode="auto">
              <a:xfrm>
                <a:off x="2786050" y="1000108"/>
                <a:ext cx="30008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1800"/>
                  <a:t>2</a:t>
                </a:r>
                <a:endParaRPr lang="pl-PL"/>
              </a:p>
            </p:txBody>
          </p:sp>
        </p:grpSp>
        <p:cxnSp>
          <p:nvCxnSpPr>
            <p:cNvPr id="51" name="Łącznik prosty 50"/>
            <p:cNvCxnSpPr/>
            <p:nvPr/>
          </p:nvCxnSpPr>
          <p:spPr>
            <a:xfrm rot="5400000">
              <a:off x="1224732" y="5061756"/>
              <a:ext cx="1558936" cy="7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ze strzałką 51"/>
            <p:cNvCxnSpPr/>
            <p:nvPr/>
          </p:nvCxnSpPr>
          <p:spPr>
            <a:xfrm>
              <a:off x="2000232" y="5857893"/>
              <a:ext cx="825506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1" name="pole tekstowe 49"/>
            <p:cNvSpPr txBox="1">
              <a:spLocks noChangeArrowheads="1"/>
            </p:cNvSpPr>
            <p:nvPr/>
          </p:nvSpPr>
          <p:spPr bwMode="auto">
            <a:xfrm>
              <a:off x="2000232" y="4857760"/>
              <a:ext cx="4026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2a</a:t>
              </a:r>
              <a:endParaRPr lang="pl-PL"/>
            </a:p>
          </p:txBody>
        </p:sp>
      </p:grpSp>
      <p:grpSp>
        <p:nvGrpSpPr>
          <p:cNvPr id="24" name="Grupa 53"/>
          <p:cNvGrpSpPr>
            <a:grpSpLocks/>
          </p:cNvGrpSpPr>
          <p:nvPr/>
        </p:nvGrpSpPr>
        <p:grpSpPr bwMode="auto">
          <a:xfrm>
            <a:off x="4714875" y="1500188"/>
            <a:ext cx="1928813" cy="369887"/>
            <a:chOff x="2000232" y="1000108"/>
            <a:chExt cx="1928826" cy="369332"/>
          </a:xfrm>
        </p:grpSpPr>
        <p:cxnSp>
          <p:nvCxnSpPr>
            <p:cNvPr id="55" name="Łącznik prosty ze strzałką 54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7" name="pole tekstowe 55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3</a:t>
              </a:r>
              <a:endParaRPr lang="pl-PL"/>
            </a:p>
          </p:txBody>
        </p:sp>
      </p:grpSp>
      <p:grpSp>
        <p:nvGrpSpPr>
          <p:cNvPr id="25" name="Grupa 59"/>
          <p:cNvGrpSpPr>
            <a:grpSpLocks/>
          </p:cNvGrpSpPr>
          <p:nvPr/>
        </p:nvGrpSpPr>
        <p:grpSpPr bwMode="auto">
          <a:xfrm>
            <a:off x="6572250" y="1785938"/>
            <a:ext cx="1285875" cy="2786062"/>
            <a:chOff x="6572264" y="1285860"/>
            <a:chExt cx="1285884" cy="2786082"/>
          </a:xfrm>
        </p:grpSpPr>
        <p:cxnSp>
          <p:nvCxnSpPr>
            <p:cNvPr id="58" name="Łącznik łamany 57"/>
            <p:cNvCxnSpPr/>
            <p:nvPr/>
          </p:nvCxnSpPr>
          <p:spPr>
            <a:xfrm rot="5400000">
              <a:off x="5822166" y="2035958"/>
              <a:ext cx="2786082" cy="128588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5" name="pole tekstowe 58"/>
            <p:cNvSpPr txBox="1">
              <a:spLocks noChangeArrowheads="1"/>
            </p:cNvSpPr>
            <p:nvPr/>
          </p:nvSpPr>
          <p:spPr bwMode="auto">
            <a:xfrm>
              <a:off x="7143768" y="2285992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4</a:t>
              </a:r>
              <a:endParaRPr lang="pl-PL"/>
            </a:p>
          </p:txBody>
        </p:sp>
      </p:grpSp>
      <p:sp>
        <p:nvSpPr>
          <p:cNvPr id="61" name="pole tekstowe 60"/>
          <p:cNvSpPr txBox="1">
            <a:spLocks noChangeArrowheads="1"/>
          </p:cNvSpPr>
          <p:nvPr/>
        </p:nvSpPr>
        <p:spPr bwMode="auto">
          <a:xfrm>
            <a:off x="428625" y="4929188"/>
            <a:ext cx="5292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1. Faktura za materiały, 1a VAT podlegający odliczeniu</a:t>
            </a:r>
          </a:p>
        </p:txBody>
      </p:sp>
      <p:sp>
        <p:nvSpPr>
          <p:cNvPr id="62" name="pole tekstowe 61"/>
          <p:cNvSpPr txBox="1">
            <a:spLocks noChangeArrowheads="1"/>
          </p:cNvSpPr>
          <p:nvPr/>
        </p:nvSpPr>
        <p:spPr bwMode="auto">
          <a:xfrm>
            <a:off x="428625" y="5214938"/>
            <a:ext cx="6296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2. Faktura za transport materiałów, 2a VAT podlegający odliczeniu</a:t>
            </a:r>
          </a:p>
        </p:txBody>
      </p:sp>
      <p:sp>
        <p:nvSpPr>
          <p:cNvPr id="63" name="pole tekstowe 62"/>
          <p:cNvSpPr txBox="1">
            <a:spLocks noChangeArrowheads="1"/>
          </p:cNvSpPr>
          <p:nvPr/>
        </p:nvSpPr>
        <p:spPr bwMode="auto">
          <a:xfrm>
            <a:off x="428625" y="5572125"/>
            <a:ext cx="756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3. Przyjecie materiałów do magazynu = wartość materiałów + koszty transportu</a:t>
            </a:r>
          </a:p>
        </p:txBody>
      </p:sp>
      <p:sp>
        <p:nvSpPr>
          <p:cNvPr id="64" name="pole tekstowe 63"/>
          <p:cNvSpPr txBox="1">
            <a:spLocks noChangeArrowheads="1"/>
          </p:cNvSpPr>
          <p:nvPr/>
        </p:nvSpPr>
        <p:spPr bwMode="auto">
          <a:xfrm>
            <a:off x="428625" y="5929313"/>
            <a:ext cx="3379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4. Wydanie materiałów do zużycia</a:t>
            </a:r>
          </a:p>
        </p:txBody>
      </p:sp>
      <p:sp>
        <p:nvSpPr>
          <p:cNvPr id="14353" name="pole tekstowe 64"/>
          <p:cNvSpPr txBox="1">
            <a:spLocks noChangeArrowheads="1"/>
          </p:cNvSpPr>
          <p:nvPr/>
        </p:nvSpPr>
        <p:spPr bwMode="auto">
          <a:xfrm>
            <a:off x="285750" y="214313"/>
            <a:ext cx="728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Ewidencja zakupu materiałów w cenie nabycia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upa 1"/>
          <p:cNvGrpSpPr>
            <a:grpSpLocks/>
          </p:cNvGrpSpPr>
          <p:nvPr/>
        </p:nvGrpSpPr>
        <p:grpSpPr bwMode="auto">
          <a:xfrm>
            <a:off x="3000375" y="1071563"/>
            <a:ext cx="2643188" cy="1285875"/>
            <a:chOff x="3286116" y="446364"/>
            <a:chExt cx="2643206" cy="3054868"/>
          </a:xfrm>
        </p:grpSpPr>
        <p:grpSp>
          <p:nvGrpSpPr>
            <p:cNvPr id="15425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5" name="Łącznik prosty 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Łącznik prosty 5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26" name="pole tekstowe 3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/>
                <a:t>Rozliczenie zakupu</a:t>
              </a:r>
            </a:p>
          </p:txBody>
        </p:sp>
      </p:grpSp>
      <p:grpSp>
        <p:nvGrpSpPr>
          <p:cNvPr id="15363" name="Grupa 6"/>
          <p:cNvGrpSpPr>
            <a:grpSpLocks/>
          </p:cNvGrpSpPr>
          <p:nvPr/>
        </p:nvGrpSpPr>
        <p:grpSpPr bwMode="auto">
          <a:xfrm>
            <a:off x="214313" y="785813"/>
            <a:ext cx="2643187" cy="2071687"/>
            <a:chOff x="3286116" y="-232496"/>
            <a:chExt cx="2643206" cy="3733728"/>
          </a:xfrm>
        </p:grpSpPr>
        <p:grpSp>
          <p:nvGrpSpPr>
            <p:cNvPr id="15421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10" name="Łącznik prosty 9"/>
              <p:cNvCxnSpPr/>
              <p:nvPr/>
            </p:nvCxnSpPr>
            <p:spPr>
              <a:xfrm>
                <a:off x="3286116" y="1215219"/>
                <a:ext cx="2643206" cy="28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10"/>
              <p:cNvCxnSpPr/>
              <p:nvPr/>
            </p:nvCxnSpPr>
            <p:spPr>
              <a:xfrm rot="5400000">
                <a:off x="3428994" y="2356637"/>
                <a:ext cx="2286013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22" name="pole tekstowe 8"/>
            <p:cNvSpPr txBox="1">
              <a:spLocks noChangeArrowheads="1"/>
            </p:cNvSpPr>
            <p:nvPr/>
          </p:nvSpPr>
          <p:spPr bwMode="auto">
            <a:xfrm>
              <a:off x="3428992" y="-232496"/>
              <a:ext cx="2286016" cy="1535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Zobowiązania w/dostawców</a:t>
              </a:r>
            </a:p>
          </p:txBody>
        </p:sp>
      </p:grpSp>
      <p:grpSp>
        <p:nvGrpSpPr>
          <p:cNvPr id="15364" name="Grupa 11"/>
          <p:cNvGrpSpPr>
            <a:grpSpLocks/>
          </p:cNvGrpSpPr>
          <p:nvPr/>
        </p:nvGrpSpPr>
        <p:grpSpPr bwMode="auto">
          <a:xfrm>
            <a:off x="3000375" y="2643188"/>
            <a:ext cx="2643188" cy="1285875"/>
            <a:chOff x="3286116" y="446364"/>
            <a:chExt cx="2643206" cy="3054868"/>
          </a:xfrm>
        </p:grpSpPr>
        <p:grpSp>
          <p:nvGrpSpPr>
            <p:cNvPr id="15417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15" name="Łącznik prosty 1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18" name="pole tekstowe 13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VAT naliczony</a:t>
              </a:r>
            </a:p>
          </p:txBody>
        </p:sp>
      </p:grpSp>
      <p:grpSp>
        <p:nvGrpSpPr>
          <p:cNvPr id="15365" name="Grupa 16"/>
          <p:cNvGrpSpPr>
            <a:grpSpLocks/>
          </p:cNvGrpSpPr>
          <p:nvPr/>
        </p:nvGrpSpPr>
        <p:grpSpPr bwMode="auto">
          <a:xfrm>
            <a:off x="5857875" y="1071563"/>
            <a:ext cx="2643188" cy="1285875"/>
            <a:chOff x="3286116" y="446364"/>
            <a:chExt cx="2643206" cy="3054868"/>
          </a:xfrm>
        </p:grpSpPr>
        <p:grpSp>
          <p:nvGrpSpPr>
            <p:cNvPr id="15413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20" name="Łącznik prosty 19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Łącznik prosty 20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14" name="pole tekstowe 18"/>
            <p:cNvSpPr txBox="1">
              <a:spLocks noChangeArrowheads="1"/>
            </p:cNvSpPr>
            <p:nvPr/>
          </p:nvSpPr>
          <p:spPr bwMode="auto">
            <a:xfrm>
              <a:off x="3643274" y="446364"/>
              <a:ext cx="2000232" cy="877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Materiały</a:t>
              </a:r>
            </a:p>
          </p:txBody>
        </p:sp>
      </p:grpSp>
      <p:grpSp>
        <p:nvGrpSpPr>
          <p:cNvPr id="15366" name="Grupa 21"/>
          <p:cNvGrpSpPr>
            <a:grpSpLocks/>
          </p:cNvGrpSpPr>
          <p:nvPr/>
        </p:nvGrpSpPr>
        <p:grpSpPr bwMode="auto">
          <a:xfrm>
            <a:off x="6000750" y="4143375"/>
            <a:ext cx="2643188" cy="1571625"/>
            <a:chOff x="3286116" y="-232496"/>
            <a:chExt cx="2643206" cy="3733728"/>
          </a:xfrm>
        </p:grpSpPr>
        <p:grpSp>
          <p:nvGrpSpPr>
            <p:cNvPr id="15409" name="Grupa 10"/>
            <p:cNvGrpSpPr>
              <a:grpSpLocks/>
            </p:cNvGrpSpPr>
            <p:nvPr/>
          </p:nvGrpSpPr>
          <p:grpSpPr bwMode="auto">
            <a:xfrm>
              <a:off x="3286116" y="1214422"/>
              <a:ext cx="2643206" cy="2286810"/>
              <a:chOff x="3286116" y="1214422"/>
              <a:chExt cx="2643206" cy="2286810"/>
            </a:xfrm>
          </p:grpSpPr>
          <p:cxnSp>
            <p:nvCxnSpPr>
              <p:cNvPr id="25" name="Łącznik prosty 24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>
              <a:xfrm rot="5400000">
                <a:off x="3429253" y="2356898"/>
                <a:ext cx="2285494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10" name="pole tekstowe 23"/>
            <p:cNvSpPr txBox="1">
              <a:spLocks noChangeArrowheads="1"/>
            </p:cNvSpPr>
            <p:nvPr/>
          </p:nvSpPr>
          <p:spPr bwMode="auto">
            <a:xfrm>
              <a:off x="3643306" y="-232496"/>
              <a:ext cx="2000232" cy="1535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Zużycie materiałów</a:t>
              </a:r>
            </a:p>
          </p:txBody>
        </p:sp>
      </p:grpSp>
      <p:grpSp>
        <p:nvGrpSpPr>
          <p:cNvPr id="18" name="Grupa 26"/>
          <p:cNvGrpSpPr>
            <a:grpSpLocks/>
          </p:cNvGrpSpPr>
          <p:nvPr/>
        </p:nvGrpSpPr>
        <p:grpSpPr bwMode="auto">
          <a:xfrm>
            <a:off x="2000250" y="1500188"/>
            <a:ext cx="1928813" cy="369887"/>
            <a:chOff x="2000232" y="1000108"/>
            <a:chExt cx="1928826" cy="369332"/>
          </a:xfrm>
        </p:grpSpPr>
        <p:cxnSp>
          <p:nvCxnSpPr>
            <p:cNvPr id="28" name="Łącznik prosty ze strzałką 27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8" name="pole tekstowe 28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</a:t>
              </a:r>
              <a:endParaRPr lang="pl-PL"/>
            </a:p>
          </p:txBody>
        </p:sp>
      </p:grpSp>
      <p:grpSp>
        <p:nvGrpSpPr>
          <p:cNvPr id="19" name="Grupa 29"/>
          <p:cNvGrpSpPr>
            <a:grpSpLocks/>
          </p:cNvGrpSpPr>
          <p:nvPr/>
        </p:nvGrpSpPr>
        <p:grpSpPr bwMode="auto">
          <a:xfrm>
            <a:off x="2928938" y="1870075"/>
            <a:ext cx="785812" cy="1560513"/>
            <a:chOff x="2928894" y="1870064"/>
            <a:chExt cx="785850" cy="1560536"/>
          </a:xfrm>
        </p:grpSpPr>
        <p:grpSp>
          <p:nvGrpSpPr>
            <p:cNvPr id="15403" name="Grupa 41"/>
            <p:cNvGrpSpPr>
              <a:grpSpLocks/>
            </p:cNvGrpSpPr>
            <p:nvPr/>
          </p:nvGrpSpPr>
          <p:grpSpPr bwMode="auto">
            <a:xfrm>
              <a:off x="2928894" y="1870064"/>
              <a:ext cx="785850" cy="1560536"/>
              <a:chOff x="2928894" y="1870064"/>
              <a:chExt cx="785850" cy="1560536"/>
            </a:xfrm>
          </p:grpSpPr>
          <p:cxnSp>
            <p:nvCxnSpPr>
              <p:cNvPr id="33" name="Łącznik prosty 32"/>
              <p:cNvCxnSpPr>
                <a:stCxn id="15408" idx="2"/>
              </p:cNvCxnSpPr>
              <p:nvPr/>
            </p:nvCxnSpPr>
            <p:spPr>
              <a:xfrm rot="5400000">
                <a:off x="2153389" y="2645569"/>
                <a:ext cx="1558948" cy="79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ze strzałką 33"/>
              <p:cNvCxnSpPr/>
              <p:nvPr/>
            </p:nvCxnSpPr>
            <p:spPr>
              <a:xfrm>
                <a:off x="2928894" y="3429012"/>
                <a:ext cx="78585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04" name="pole tekstowe 31"/>
            <p:cNvSpPr txBox="1">
              <a:spLocks noChangeArrowheads="1"/>
            </p:cNvSpPr>
            <p:nvPr/>
          </p:nvSpPr>
          <p:spPr bwMode="auto">
            <a:xfrm>
              <a:off x="2928894" y="2428872"/>
              <a:ext cx="4026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1a</a:t>
              </a:r>
              <a:endParaRPr lang="pl-PL"/>
            </a:p>
          </p:txBody>
        </p:sp>
      </p:grpSp>
      <p:grpSp>
        <p:nvGrpSpPr>
          <p:cNvPr id="23" name="Grupa 34"/>
          <p:cNvGrpSpPr>
            <a:grpSpLocks/>
          </p:cNvGrpSpPr>
          <p:nvPr/>
        </p:nvGrpSpPr>
        <p:grpSpPr bwMode="auto">
          <a:xfrm>
            <a:off x="1643063" y="1857375"/>
            <a:ext cx="1928812" cy="1930400"/>
            <a:chOff x="1071538" y="3929066"/>
            <a:chExt cx="1928826" cy="1930414"/>
          </a:xfrm>
        </p:grpSpPr>
        <p:grpSp>
          <p:nvGrpSpPr>
            <p:cNvPr id="15397" name="Grupa 44"/>
            <p:cNvGrpSpPr>
              <a:grpSpLocks/>
            </p:cNvGrpSpPr>
            <p:nvPr/>
          </p:nvGrpSpPr>
          <p:grpSpPr bwMode="auto">
            <a:xfrm>
              <a:off x="1071538" y="3929066"/>
              <a:ext cx="1928826" cy="369332"/>
              <a:chOff x="2000232" y="1000108"/>
              <a:chExt cx="1928826" cy="369332"/>
            </a:xfrm>
          </p:grpSpPr>
          <p:cxnSp>
            <p:nvCxnSpPr>
              <p:cNvPr id="40" name="Łącznik prosty ze strzałką 39"/>
              <p:cNvCxnSpPr/>
              <p:nvPr/>
            </p:nvCxnSpPr>
            <p:spPr>
              <a:xfrm>
                <a:off x="2000232" y="1357299"/>
                <a:ext cx="1928826" cy="15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02" name="pole tekstowe 40"/>
              <p:cNvSpPr txBox="1">
                <a:spLocks noChangeArrowheads="1"/>
              </p:cNvSpPr>
              <p:nvPr/>
            </p:nvSpPr>
            <p:spPr bwMode="auto">
              <a:xfrm>
                <a:off x="2786050" y="1000108"/>
                <a:ext cx="30008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1800"/>
                  <a:t>2</a:t>
                </a:r>
                <a:endParaRPr lang="pl-PL"/>
              </a:p>
            </p:txBody>
          </p:sp>
        </p:grpSp>
        <p:cxnSp>
          <p:nvCxnSpPr>
            <p:cNvPr id="37" name="Łącznik prosty 36"/>
            <p:cNvCxnSpPr/>
            <p:nvPr/>
          </p:nvCxnSpPr>
          <p:spPr>
            <a:xfrm rot="5400000">
              <a:off x="1224732" y="5061756"/>
              <a:ext cx="1558936" cy="7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/>
            <p:cNvCxnSpPr/>
            <p:nvPr/>
          </p:nvCxnSpPr>
          <p:spPr>
            <a:xfrm>
              <a:off x="2000232" y="5857893"/>
              <a:ext cx="825506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0" name="pole tekstowe 38"/>
            <p:cNvSpPr txBox="1">
              <a:spLocks noChangeArrowheads="1"/>
            </p:cNvSpPr>
            <p:nvPr/>
          </p:nvSpPr>
          <p:spPr bwMode="auto">
            <a:xfrm>
              <a:off x="2000232" y="4857760"/>
              <a:ext cx="4026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2a</a:t>
              </a:r>
              <a:endParaRPr lang="pl-PL"/>
            </a:p>
          </p:txBody>
        </p:sp>
      </p:grpSp>
      <p:grpSp>
        <p:nvGrpSpPr>
          <p:cNvPr id="27" name="Grupa 41"/>
          <p:cNvGrpSpPr>
            <a:grpSpLocks/>
          </p:cNvGrpSpPr>
          <p:nvPr/>
        </p:nvGrpSpPr>
        <p:grpSpPr bwMode="auto">
          <a:xfrm>
            <a:off x="4714875" y="1500188"/>
            <a:ext cx="1928813" cy="369887"/>
            <a:chOff x="2000232" y="1000108"/>
            <a:chExt cx="1928826" cy="369332"/>
          </a:xfrm>
        </p:grpSpPr>
        <p:cxnSp>
          <p:nvCxnSpPr>
            <p:cNvPr id="43" name="Łącznik prosty ze strzałką 42"/>
            <p:cNvCxnSpPr/>
            <p:nvPr/>
          </p:nvCxnSpPr>
          <p:spPr>
            <a:xfrm>
              <a:off x="2000232" y="1356759"/>
              <a:ext cx="1928826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6" name="pole tekstowe 43"/>
            <p:cNvSpPr txBox="1">
              <a:spLocks noChangeArrowheads="1"/>
            </p:cNvSpPr>
            <p:nvPr/>
          </p:nvSpPr>
          <p:spPr bwMode="auto">
            <a:xfrm>
              <a:off x="2786050" y="100010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3</a:t>
              </a:r>
              <a:endParaRPr lang="pl-PL"/>
            </a:p>
          </p:txBody>
        </p:sp>
      </p:grpSp>
      <p:sp>
        <p:nvSpPr>
          <p:cNvPr id="48" name="pole tekstowe 47"/>
          <p:cNvSpPr txBox="1">
            <a:spLocks noChangeArrowheads="1"/>
          </p:cNvSpPr>
          <p:nvPr/>
        </p:nvSpPr>
        <p:spPr bwMode="auto">
          <a:xfrm>
            <a:off x="0" y="4429125"/>
            <a:ext cx="5292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1. Faktura za materiały, 1a VAT podlegający odliczeniu</a:t>
            </a:r>
          </a:p>
        </p:txBody>
      </p:sp>
      <p:sp>
        <p:nvSpPr>
          <p:cNvPr id="49" name="pole tekstowe 48"/>
          <p:cNvSpPr txBox="1">
            <a:spLocks noChangeArrowheads="1"/>
          </p:cNvSpPr>
          <p:nvPr/>
        </p:nvSpPr>
        <p:spPr bwMode="auto">
          <a:xfrm>
            <a:off x="0" y="4786313"/>
            <a:ext cx="6296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2. Faktura za transport materiałów, 2a VAT podlegający odliczeniu</a:t>
            </a:r>
          </a:p>
        </p:txBody>
      </p:sp>
      <p:sp>
        <p:nvSpPr>
          <p:cNvPr id="50" name="pole tekstowe 49"/>
          <p:cNvSpPr txBox="1">
            <a:spLocks noChangeArrowheads="1"/>
          </p:cNvSpPr>
          <p:nvPr/>
        </p:nvSpPr>
        <p:spPr bwMode="auto">
          <a:xfrm>
            <a:off x="0" y="5143500"/>
            <a:ext cx="572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3. Przyjecie materiałów do magazynu = wartość materiałów</a:t>
            </a:r>
          </a:p>
        </p:txBody>
      </p:sp>
      <p:sp>
        <p:nvSpPr>
          <p:cNvPr id="51" name="pole tekstowe 50"/>
          <p:cNvSpPr txBox="1">
            <a:spLocks noChangeArrowheads="1"/>
          </p:cNvSpPr>
          <p:nvPr/>
        </p:nvSpPr>
        <p:spPr bwMode="auto">
          <a:xfrm>
            <a:off x="0" y="5500688"/>
            <a:ext cx="3706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4. Wyksięgowanie kosztów transportu</a:t>
            </a:r>
          </a:p>
        </p:txBody>
      </p:sp>
      <p:sp>
        <p:nvSpPr>
          <p:cNvPr id="15375" name="pole tekstowe 51"/>
          <p:cNvSpPr txBox="1">
            <a:spLocks noChangeArrowheads="1"/>
          </p:cNvSpPr>
          <p:nvPr/>
        </p:nvSpPr>
        <p:spPr bwMode="auto">
          <a:xfrm>
            <a:off x="285750" y="214313"/>
            <a:ext cx="728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Ewidencja zakupu materiałów w cenie zakupu</a:t>
            </a:r>
          </a:p>
        </p:txBody>
      </p:sp>
      <p:grpSp>
        <p:nvGrpSpPr>
          <p:cNvPr id="15376" name="Grupa 21"/>
          <p:cNvGrpSpPr>
            <a:grpSpLocks/>
          </p:cNvGrpSpPr>
          <p:nvPr/>
        </p:nvGrpSpPr>
        <p:grpSpPr bwMode="auto">
          <a:xfrm>
            <a:off x="5929313" y="2357438"/>
            <a:ext cx="2643187" cy="1571625"/>
            <a:chOff x="3286116" y="-232496"/>
            <a:chExt cx="2643206" cy="3733729"/>
          </a:xfrm>
        </p:grpSpPr>
        <p:grpSp>
          <p:nvGrpSpPr>
            <p:cNvPr id="15391" name="Grupa 10"/>
            <p:cNvGrpSpPr>
              <a:grpSpLocks/>
            </p:cNvGrpSpPr>
            <p:nvPr/>
          </p:nvGrpSpPr>
          <p:grpSpPr bwMode="auto">
            <a:xfrm>
              <a:off x="3286116" y="1215738"/>
              <a:ext cx="2643206" cy="2285495"/>
              <a:chOff x="3286116" y="1215738"/>
              <a:chExt cx="2643206" cy="2285495"/>
            </a:xfrm>
          </p:grpSpPr>
          <p:cxnSp>
            <p:nvCxnSpPr>
              <p:cNvPr id="56" name="Łącznik prosty 55"/>
              <p:cNvCxnSpPr/>
              <p:nvPr/>
            </p:nvCxnSpPr>
            <p:spPr>
              <a:xfrm>
                <a:off x="3286116" y="1215738"/>
                <a:ext cx="264320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Łącznik prosty 56"/>
              <p:cNvCxnSpPr/>
              <p:nvPr/>
            </p:nvCxnSpPr>
            <p:spPr>
              <a:xfrm rot="5400000">
                <a:off x="3429252" y="2356898"/>
                <a:ext cx="228549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92" name="pole tekstowe 23"/>
            <p:cNvSpPr txBox="1">
              <a:spLocks noChangeArrowheads="1"/>
            </p:cNvSpPr>
            <p:nvPr/>
          </p:nvSpPr>
          <p:spPr bwMode="auto">
            <a:xfrm>
              <a:off x="3643306" y="-232496"/>
              <a:ext cx="2000232" cy="1535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800"/>
                <a:t>Koszty zakupu materiałów</a:t>
              </a:r>
            </a:p>
          </p:txBody>
        </p:sp>
      </p:grpSp>
      <p:grpSp>
        <p:nvGrpSpPr>
          <p:cNvPr id="31" name="Grupa 62"/>
          <p:cNvGrpSpPr>
            <a:grpSpLocks/>
          </p:cNvGrpSpPr>
          <p:nvPr/>
        </p:nvGrpSpPr>
        <p:grpSpPr bwMode="auto">
          <a:xfrm>
            <a:off x="4714875" y="2143125"/>
            <a:ext cx="2071688" cy="1285875"/>
            <a:chOff x="4714876" y="2143116"/>
            <a:chExt cx="2071702" cy="1285884"/>
          </a:xfrm>
        </p:grpSpPr>
        <p:cxnSp>
          <p:nvCxnSpPr>
            <p:cNvPr id="59" name="Łącznik łamany 58"/>
            <p:cNvCxnSpPr/>
            <p:nvPr/>
          </p:nvCxnSpPr>
          <p:spPr>
            <a:xfrm>
              <a:off x="4714876" y="2143116"/>
              <a:ext cx="2071702" cy="128588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0" name="pole tekstowe 60"/>
            <p:cNvSpPr txBox="1">
              <a:spLocks noChangeArrowheads="1"/>
            </p:cNvSpPr>
            <p:nvPr/>
          </p:nvSpPr>
          <p:spPr bwMode="auto">
            <a:xfrm>
              <a:off x="5715008" y="242886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4</a:t>
              </a:r>
            </a:p>
          </p:txBody>
        </p:sp>
      </p:grpSp>
      <p:grpSp>
        <p:nvGrpSpPr>
          <p:cNvPr id="32" name="Grupa 79"/>
          <p:cNvGrpSpPr>
            <a:grpSpLocks/>
          </p:cNvGrpSpPr>
          <p:nvPr/>
        </p:nvGrpSpPr>
        <p:grpSpPr bwMode="auto">
          <a:xfrm>
            <a:off x="6572250" y="1714500"/>
            <a:ext cx="2157413" cy="3787775"/>
            <a:chOff x="6572264" y="1714488"/>
            <a:chExt cx="2157470" cy="3787802"/>
          </a:xfrm>
        </p:grpSpPr>
        <p:grpSp>
          <p:nvGrpSpPr>
            <p:cNvPr id="15384" name="Grupa 72"/>
            <p:cNvGrpSpPr>
              <a:grpSpLocks/>
            </p:cNvGrpSpPr>
            <p:nvPr/>
          </p:nvGrpSpPr>
          <p:grpSpPr bwMode="auto">
            <a:xfrm>
              <a:off x="6572264" y="1714488"/>
              <a:ext cx="2143934" cy="3787802"/>
              <a:chOff x="6500826" y="1785926"/>
              <a:chExt cx="2143934" cy="3787802"/>
            </a:xfrm>
          </p:grpSpPr>
          <p:cxnSp>
            <p:nvCxnSpPr>
              <p:cNvPr id="68" name="Łącznik prosty ze strzałką 67"/>
              <p:cNvCxnSpPr/>
              <p:nvPr/>
            </p:nvCxnSpPr>
            <p:spPr>
              <a:xfrm rot="10800000">
                <a:off x="7500978" y="1785926"/>
                <a:ext cx="114303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Łącznik prosty 69"/>
              <p:cNvCxnSpPr/>
              <p:nvPr/>
            </p:nvCxnSpPr>
            <p:spPr>
              <a:xfrm rot="5400000">
                <a:off x="6750901" y="3679033"/>
                <a:ext cx="3784627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Łącznik prosty ze strzałką 71"/>
              <p:cNvCxnSpPr/>
              <p:nvPr/>
            </p:nvCxnSpPr>
            <p:spPr>
              <a:xfrm rot="10800000">
                <a:off x="6500826" y="5572141"/>
                <a:ext cx="2143182" cy="15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85" name="pole tekstowe 73"/>
            <p:cNvSpPr txBox="1">
              <a:spLocks noChangeArrowheads="1"/>
            </p:cNvSpPr>
            <p:nvPr/>
          </p:nvSpPr>
          <p:spPr bwMode="auto">
            <a:xfrm>
              <a:off x="8429652" y="3357562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5</a:t>
              </a:r>
            </a:p>
          </p:txBody>
        </p:sp>
      </p:grpSp>
      <p:grpSp>
        <p:nvGrpSpPr>
          <p:cNvPr id="36" name="Grupa 80"/>
          <p:cNvGrpSpPr>
            <a:grpSpLocks/>
          </p:cNvGrpSpPr>
          <p:nvPr/>
        </p:nvGrpSpPr>
        <p:grpSpPr bwMode="auto">
          <a:xfrm>
            <a:off x="6500813" y="3214688"/>
            <a:ext cx="1300162" cy="1928812"/>
            <a:chOff x="6500826" y="3214686"/>
            <a:chExt cx="1300214" cy="1928826"/>
          </a:xfrm>
        </p:grpSpPr>
        <p:cxnSp>
          <p:nvCxnSpPr>
            <p:cNvPr id="77" name="Łącznik łamany 76"/>
            <p:cNvCxnSpPr/>
            <p:nvPr/>
          </p:nvCxnSpPr>
          <p:spPr>
            <a:xfrm rot="5400000">
              <a:off x="6179377" y="3536135"/>
              <a:ext cx="1928826" cy="128592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3" name="pole tekstowe 78"/>
            <p:cNvSpPr txBox="1">
              <a:spLocks noChangeArrowheads="1"/>
            </p:cNvSpPr>
            <p:nvPr/>
          </p:nvSpPr>
          <p:spPr bwMode="auto">
            <a:xfrm>
              <a:off x="7500958" y="350043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/>
                <a:t>6</a:t>
              </a:r>
            </a:p>
          </p:txBody>
        </p:sp>
      </p:grpSp>
      <p:sp>
        <p:nvSpPr>
          <p:cNvPr id="82" name="pole tekstowe 81"/>
          <p:cNvSpPr txBox="1">
            <a:spLocks noChangeArrowheads="1"/>
          </p:cNvSpPr>
          <p:nvPr/>
        </p:nvSpPr>
        <p:spPr bwMode="auto">
          <a:xfrm>
            <a:off x="0" y="5857875"/>
            <a:ext cx="3379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5. Wydanie materiałów do zużycia</a:t>
            </a:r>
          </a:p>
        </p:txBody>
      </p:sp>
      <p:sp>
        <p:nvSpPr>
          <p:cNvPr id="84" name="pole tekstowe 83"/>
          <p:cNvSpPr txBox="1">
            <a:spLocks noChangeArrowheads="1"/>
          </p:cNvSpPr>
          <p:nvPr/>
        </p:nvSpPr>
        <p:spPr bwMode="auto">
          <a:xfrm>
            <a:off x="0" y="6215063"/>
            <a:ext cx="7173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/>
              <a:t>6. Przeksięgowanie kosztów transportu przypadających na zużyte materiały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82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8"/>
          <p:cNvGrpSpPr>
            <a:grpSpLocks/>
          </p:cNvGrpSpPr>
          <p:nvPr/>
        </p:nvGrpSpPr>
        <p:grpSpPr bwMode="auto">
          <a:xfrm>
            <a:off x="1000125" y="1214438"/>
            <a:ext cx="7278688" cy="1033462"/>
            <a:chOff x="1500166" y="1357298"/>
            <a:chExt cx="7278855" cy="1033169"/>
          </a:xfrm>
        </p:grpSpPr>
        <p:sp>
          <p:nvSpPr>
            <p:cNvPr id="16394" name="pole tekstowe 1"/>
            <p:cNvSpPr txBox="1">
              <a:spLocks noChangeArrowheads="1"/>
            </p:cNvSpPr>
            <p:nvPr/>
          </p:nvSpPr>
          <p:spPr bwMode="auto">
            <a:xfrm>
              <a:off x="1500166" y="1643050"/>
              <a:ext cx="13147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WNkz = </a:t>
              </a:r>
            </a:p>
          </p:txBody>
        </p:sp>
        <p:cxnSp>
          <p:nvCxnSpPr>
            <p:cNvPr id="4" name="Łącznik prosty 3"/>
            <p:cNvCxnSpPr>
              <a:stCxn id="16394" idx="3"/>
            </p:cNvCxnSpPr>
            <p:nvPr/>
          </p:nvCxnSpPr>
          <p:spPr>
            <a:xfrm flipV="1">
              <a:off x="2814646" y="1857218"/>
              <a:ext cx="5757995" cy="174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6" name="pole tekstowe 5"/>
            <p:cNvSpPr txBox="1">
              <a:spLocks noChangeArrowheads="1"/>
            </p:cNvSpPr>
            <p:nvPr/>
          </p:nvSpPr>
          <p:spPr bwMode="auto">
            <a:xfrm>
              <a:off x="3000364" y="1357298"/>
              <a:ext cx="39789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Saldo kosztów zakupu x 100%</a:t>
              </a:r>
            </a:p>
          </p:txBody>
        </p:sp>
        <p:sp>
          <p:nvSpPr>
            <p:cNvPr id="16397" name="pole tekstowe 6"/>
            <p:cNvSpPr txBox="1">
              <a:spLocks noChangeArrowheads="1"/>
            </p:cNvSpPr>
            <p:nvPr/>
          </p:nvSpPr>
          <p:spPr bwMode="auto">
            <a:xfrm>
              <a:off x="2643174" y="1928802"/>
              <a:ext cx="61358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Wartość przychodu materiałów + SP materiałów</a:t>
              </a:r>
            </a:p>
          </p:txBody>
        </p:sp>
      </p:grpSp>
      <p:sp>
        <p:nvSpPr>
          <p:cNvPr id="16387" name="pole tekstowe 9"/>
          <p:cNvSpPr txBox="1">
            <a:spLocks noChangeArrowheads="1"/>
          </p:cNvSpPr>
          <p:nvPr/>
        </p:nvSpPr>
        <p:spPr bwMode="auto">
          <a:xfrm>
            <a:off x="571500" y="428625"/>
            <a:ext cx="4479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Wskaźnik narzutu kosztów zakupu</a:t>
            </a:r>
          </a:p>
        </p:txBody>
      </p:sp>
      <p:sp>
        <p:nvSpPr>
          <p:cNvPr id="11" name="pole tekstowe 10"/>
          <p:cNvSpPr txBox="1">
            <a:spLocks noChangeArrowheads="1"/>
          </p:cNvSpPr>
          <p:nvPr/>
        </p:nvSpPr>
        <p:spPr bwMode="auto">
          <a:xfrm>
            <a:off x="571500" y="3214688"/>
            <a:ext cx="7431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Wartość kosztów zakupu przypadająca na zużyte materiały</a:t>
            </a:r>
          </a:p>
        </p:txBody>
      </p:sp>
      <p:grpSp>
        <p:nvGrpSpPr>
          <p:cNvPr id="3" name="Grupa 11"/>
          <p:cNvGrpSpPr>
            <a:grpSpLocks/>
          </p:cNvGrpSpPr>
          <p:nvPr/>
        </p:nvGrpSpPr>
        <p:grpSpPr bwMode="auto">
          <a:xfrm>
            <a:off x="642938" y="4071938"/>
            <a:ext cx="7072312" cy="1033462"/>
            <a:chOff x="1500166" y="1357298"/>
            <a:chExt cx="7072362" cy="1033169"/>
          </a:xfrm>
        </p:grpSpPr>
        <p:sp>
          <p:nvSpPr>
            <p:cNvPr id="16390" name="pole tekstowe 12"/>
            <p:cNvSpPr txBox="1">
              <a:spLocks noChangeArrowheads="1"/>
            </p:cNvSpPr>
            <p:nvPr/>
          </p:nvSpPr>
          <p:spPr bwMode="auto">
            <a:xfrm>
              <a:off x="1500166" y="1643050"/>
              <a:ext cx="10919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Wkz = </a:t>
              </a:r>
            </a:p>
          </p:txBody>
        </p:sp>
        <p:cxnSp>
          <p:nvCxnSpPr>
            <p:cNvPr id="14" name="Łącznik prosty 13"/>
            <p:cNvCxnSpPr>
              <a:stCxn id="16390" idx="3"/>
            </p:cNvCxnSpPr>
            <p:nvPr/>
          </p:nvCxnSpPr>
          <p:spPr>
            <a:xfrm flipV="1">
              <a:off x="2592374" y="1857218"/>
              <a:ext cx="5980154" cy="174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2" name="pole tekstowe 14"/>
            <p:cNvSpPr txBox="1">
              <a:spLocks noChangeArrowheads="1"/>
            </p:cNvSpPr>
            <p:nvPr/>
          </p:nvSpPr>
          <p:spPr bwMode="auto">
            <a:xfrm>
              <a:off x="3000364" y="1357298"/>
              <a:ext cx="489749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WNkz x wartość zużytych materiałów</a:t>
              </a:r>
            </a:p>
          </p:txBody>
        </p:sp>
        <p:sp>
          <p:nvSpPr>
            <p:cNvPr id="16393" name="pole tekstowe 15"/>
            <p:cNvSpPr txBox="1">
              <a:spLocks noChangeArrowheads="1"/>
            </p:cNvSpPr>
            <p:nvPr/>
          </p:nvSpPr>
          <p:spPr bwMode="auto">
            <a:xfrm>
              <a:off x="4857752" y="1928802"/>
              <a:ext cx="9797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/>
                <a:t>100 %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566</TotalTime>
  <Words>2323</Words>
  <Application>Microsoft PowerPoint</Application>
  <PresentationFormat>Pokaz na ekranie (4:3)</PresentationFormat>
  <Paragraphs>408</Paragraphs>
  <Slides>40</Slides>
  <Notes>40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1" baseType="lpstr">
      <vt:lpstr>Metro</vt:lpstr>
      <vt:lpstr>Ewidencja i wycena materiałów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</vt:vector>
  </TitlesOfParts>
  <Company>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Ewidencja i wycena materiałów</dc:title>
  <dc:creator>XX</dc:creator>
  <cp:lastModifiedBy>Aleksander Zawadzki</cp:lastModifiedBy>
  <cp:revision>54</cp:revision>
  <dcterms:created xsi:type="dcterms:W3CDTF">2005-11-20T23:00:38Z</dcterms:created>
  <dcterms:modified xsi:type="dcterms:W3CDTF">2010-03-06T11:55:25Z</dcterms:modified>
</cp:coreProperties>
</file>